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66" r:id="rId4"/>
    <p:sldId id="257" r:id="rId5"/>
    <p:sldId id="276" r:id="rId6"/>
    <p:sldId id="267" r:id="rId7"/>
    <p:sldId id="258" r:id="rId8"/>
    <p:sldId id="449" r:id="rId9"/>
    <p:sldId id="442" r:id="rId10"/>
    <p:sldId id="451" r:id="rId11"/>
    <p:sldId id="452" r:id="rId12"/>
    <p:sldId id="453" r:id="rId13"/>
    <p:sldId id="275" r:id="rId14"/>
    <p:sldId id="265" r:id="rId15"/>
    <p:sldId id="273" r:id="rId16"/>
    <p:sldId id="454" r:id="rId17"/>
    <p:sldId id="455" r:id="rId18"/>
    <p:sldId id="291" r:id="rId19"/>
    <p:sldId id="444" r:id="rId20"/>
    <p:sldId id="464" r:id="rId21"/>
    <p:sldId id="446" r:id="rId22"/>
    <p:sldId id="457" r:id="rId23"/>
    <p:sldId id="458" r:id="rId24"/>
    <p:sldId id="461" r:id="rId25"/>
    <p:sldId id="462" r:id="rId26"/>
    <p:sldId id="463" r:id="rId27"/>
    <p:sldId id="465" r:id="rId28"/>
    <p:sldId id="292" r:id="rId29"/>
    <p:sldId id="445" r:id="rId30"/>
    <p:sldId id="288" r:id="rId31"/>
    <p:sldId id="277" r:id="rId32"/>
  </p:sldIdLst>
  <p:sldSz cx="9144000" cy="6858000" type="screen4x3"/>
  <p:notesSz cx="6858000" cy="9144000"/>
  <p:embeddedFontLst>
    <p:embeddedFont>
      <p:font typeface="나눔바른펜" panose="020B0503000000000000" pitchFamily="50" charset="-127"/>
      <p:regular r:id="rId34"/>
      <p:bold r:id="rId35"/>
    </p:embeddedFont>
    <p:embeddedFont>
      <p:font typeface="나눔스퀘어" panose="020B0600000101010101" pitchFamily="50" charset="-127"/>
      <p:regular r:id="rId36"/>
    </p:embeddedFont>
    <p:embeddedFont>
      <p:font typeface="나눔스퀘어 Bold" panose="020B0600000101010101" pitchFamily="50" charset="-127"/>
      <p:bold r:id="rId37"/>
    </p:embeddedFont>
    <p:embeddedFont>
      <p:font typeface="나눔스퀘어 ExtraBold" panose="020B0600000101010101" pitchFamily="50" charset="-127"/>
      <p:bold r:id="rId38"/>
    </p:embeddedFont>
    <p:embeddedFont>
      <p:font typeface="나눔스퀘어 Light" panose="020B0600000101010101" pitchFamily="50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#0" id="{0483BD7A-22CE-4675-B7C4-96CD9A087058}">
          <p14:sldIdLst>
            <p14:sldId id="256"/>
            <p14:sldId id="261"/>
          </p14:sldIdLst>
        </p14:section>
        <p14:section name="#1" id="{4D341028-1C17-4C95-9CA6-C48D657A2518}">
          <p14:sldIdLst>
            <p14:sldId id="266"/>
            <p14:sldId id="257"/>
            <p14:sldId id="276"/>
          </p14:sldIdLst>
        </p14:section>
        <p14:section name="#2" id="{97979E39-B714-473A-AE23-4C4B5F4ABFA0}">
          <p14:sldIdLst>
            <p14:sldId id="267"/>
            <p14:sldId id="258"/>
            <p14:sldId id="449"/>
            <p14:sldId id="442"/>
            <p14:sldId id="451"/>
            <p14:sldId id="452"/>
            <p14:sldId id="453"/>
            <p14:sldId id="275"/>
            <p14:sldId id="265"/>
            <p14:sldId id="273"/>
            <p14:sldId id="454"/>
            <p14:sldId id="455"/>
          </p14:sldIdLst>
        </p14:section>
        <p14:section name="#3" id="{30589751-AC29-4263-9DD6-C9EF7EEC8BB5}">
          <p14:sldIdLst>
            <p14:sldId id="291"/>
            <p14:sldId id="444"/>
            <p14:sldId id="464"/>
            <p14:sldId id="446"/>
            <p14:sldId id="457"/>
            <p14:sldId id="458"/>
            <p14:sldId id="461"/>
            <p14:sldId id="462"/>
            <p14:sldId id="463"/>
            <p14:sldId id="465"/>
          </p14:sldIdLst>
        </p14:section>
        <p14:section name="#4" id="{9C2AA7F9-B318-4AC0-B70B-B6F04A31069D}">
          <p14:sldIdLst>
            <p14:sldId id="292"/>
            <p14:sldId id="445"/>
          </p14:sldIdLst>
        </p14:section>
        <p14:section name="#5" id="{AF09DDC0-35C0-497D-809B-4B3E0E04E8BE}">
          <p14:sldIdLst>
            <p14:sldId id="28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AFA0C3"/>
    <a:srgbClr val="E6F7FA"/>
    <a:srgbClr val="E9E5EF"/>
    <a:srgbClr val="D0ECE0"/>
    <a:srgbClr val="70C5A1"/>
    <a:srgbClr val="CEEFF6"/>
    <a:srgbClr val="B8E8F2"/>
    <a:srgbClr val="65CEE3"/>
    <a:srgbClr val="DCE7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095" autoAdjust="0"/>
  </p:normalViewPr>
  <p:slideViewPr>
    <p:cSldViewPr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E25FC-15E6-41AA-860C-5F48A45258E3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7FBC6-9F12-47E0-95E2-DF15F87986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07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빅데이터나 분석같은 부제</a:t>
            </a:r>
            <a:r>
              <a:rPr lang="en-US" altLang="ko-KR" dirty="0"/>
              <a:t> </a:t>
            </a:r>
            <a:r>
              <a:rPr lang="ko-KR" altLang="en-US" dirty="0"/>
              <a:t>넣기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커넥티드카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b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통합관제 시스템 개발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899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65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- spring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can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 시스템 구성도 그리기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시스템 구조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</a:t>
            </a:r>
          </a:p>
          <a:p>
            <a:endParaRPr lang="en-US" altLang="ko-KR" dirty="0"/>
          </a:p>
          <a:p>
            <a:r>
              <a:rPr lang="ko-KR" altLang="en-US" dirty="0"/>
              <a:t>자동차 관리자 시스템에 관한 구성도 구체적으로</a:t>
            </a:r>
            <a:endParaRPr lang="en-US" altLang="ko-KR" dirty="0"/>
          </a:p>
          <a:p>
            <a:r>
              <a:rPr lang="ko-KR" altLang="en-US" dirty="0"/>
              <a:t>각 부분에 대한 세부사항</a:t>
            </a:r>
            <a:endParaRPr lang="en-US" altLang="ko-KR" dirty="0"/>
          </a:p>
          <a:p>
            <a:r>
              <a:rPr lang="ko-KR" altLang="en-US" dirty="0"/>
              <a:t>하드웨어 구성도</a:t>
            </a:r>
            <a:r>
              <a:rPr lang="en-US" altLang="ko-KR" dirty="0"/>
              <a:t>,</a:t>
            </a:r>
            <a:r>
              <a:rPr lang="ko-KR" altLang="en-US" dirty="0"/>
              <a:t> 시스템 소프트웨어 구성도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594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56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전체적인거</a:t>
            </a:r>
            <a:r>
              <a:rPr lang="ko-KR" altLang="en-US" dirty="0"/>
              <a:t> </a:t>
            </a:r>
            <a:r>
              <a:rPr lang="ko-KR" altLang="en-US" dirty="0" err="1"/>
              <a:t>다그리지</a:t>
            </a:r>
            <a:r>
              <a:rPr lang="ko-KR" altLang="en-US" dirty="0"/>
              <a:t> 왜 안드로이드만 그림</a:t>
            </a:r>
            <a:r>
              <a:rPr lang="en-US" altLang="ko-KR" dirty="0"/>
              <a:t>??</a:t>
            </a:r>
          </a:p>
          <a:p>
            <a:r>
              <a:rPr lang="en-US" altLang="ko-KR" dirty="0"/>
              <a:t>… </a:t>
            </a:r>
          </a:p>
          <a:p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페이지의 패드의 구성은 이렇게 되어있다 연관성 넣기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966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Window </a:t>
            </a:r>
            <a:r>
              <a:rPr lang="ko-KR" altLang="en-US" dirty="0"/>
              <a:t>빼기</a:t>
            </a:r>
            <a:endParaRPr lang="en-US" altLang="ko-KR" dirty="0"/>
          </a:p>
          <a:p>
            <a:r>
              <a:rPr lang="en-US" altLang="ko-KR" dirty="0"/>
              <a:t>JVM </a:t>
            </a:r>
            <a:r>
              <a:rPr lang="en-US" altLang="ko-KR" dirty="0" err="1"/>
              <a:t>CanDriver</a:t>
            </a:r>
            <a:r>
              <a:rPr lang="en-US" altLang="ko-KR" dirty="0"/>
              <a:t> </a:t>
            </a:r>
            <a:r>
              <a:rPr lang="ko-KR" altLang="en-US" dirty="0" err="1"/>
              <a:t>넣을필요</a:t>
            </a:r>
            <a:r>
              <a:rPr lang="ko-KR" altLang="en-US" dirty="0"/>
              <a:t> 없는듯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자동차에 패드가 붙어있고 </a:t>
            </a:r>
            <a:r>
              <a:rPr lang="en-US" altLang="ko-KR" dirty="0" err="1"/>
              <a:t>iot</a:t>
            </a:r>
            <a:r>
              <a:rPr lang="ko-KR" altLang="en-US" dirty="0"/>
              <a:t>장비가 </a:t>
            </a:r>
            <a:r>
              <a:rPr lang="en-US" altLang="ko-KR" dirty="0"/>
              <a:t>can bus</a:t>
            </a:r>
            <a:r>
              <a:rPr lang="ko-KR" altLang="en-US" dirty="0"/>
              <a:t>와 붙어있고 </a:t>
            </a:r>
            <a:r>
              <a:rPr lang="en-US" altLang="ko-KR" dirty="0"/>
              <a:t>ecu</a:t>
            </a:r>
            <a:r>
              <a:rPr lang="ko-KR" altLang="en-US" dirty="0"/>
              <a:t>데이터 가져와서</a:t>
            </a:r>
            <a:r>
              <a:rPr lang="en-US" altLang="ko-KR" dirty="0"/>
              <a:t>~~</a:t>
            </a:r>
          </a:p>
          <a:p>
            <a:r>
              <a:rPr lang="en-US" altLang="ko-KR" dirty="0"/>
              <a:t>socket</a:t>
            </a:r>
            <a:r>
              <a:rPr lang="ko-KR" altLang="en-US" dirty="0"/>
              <a:t>은 </a:t>
            </a:r>
            <a:r>
              <a:rPr lang="en-US" altLang="ko-KR" dirty="0"/>
              <a:t>window</a:t>
            </a:r>
            <a:r>
              <a:rPr lang="ko-KR" altLang="en-US" dirty="0"/>
              <a:t>자리에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다시하기</a:t>
            </a:r>
            <a:r>
              <a:rPr lang="en-US" altLang="ko-KR" dirty="0"/>
              <a:t>…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r>
              <a:rPr lang="ko-KR" altLang="en-US" dirty="0"/>
              <a:t>장비사진 </a:t>
            </a:r>
            <a:r>
              <a:rPr lang="ko-KR" altLang="en-US" dirty="0" err="1"/>
              <a:t>넣어주기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790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 Server </a:t>
            </a:r>
            <a:r>
              <a:rPr lang="ko-KR" altLang="en-US" dirty="0"/>
              <a:t>다 </a:t>
            </a:r>
            <a:r>
              <a:rPr lang="en-US" altLang="ko-KR" dirty="0" err="1"/>
              <a:t>linux</a:t>
            </a:r>
            <a:r>
              <a:rPr lang="ko-KR" altLang="en-US" dirty="0"/>
              <a:t>로</a:t>
            </a:r>
            <a:r>
              <a:rPr lang="en-US" altLang="ko-KR" dirty="0"/>
              <a:t>(Linux </a:t>
            </a:r>
            <a:r>
              <a:rPr lang="ko-KR" altLang="en-US" dirty="0"/>
              <a:t>어필하기</a:t>
            </a:r>
            <a:r>
              <a:rPr lang="en-US" altLang="ko-KR" dirty="0"/>
              <a:t>!!)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678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개요 </a:t>
            </a:r>
            <a:r>
              <a:rPr lang="en-US" altLang="ko-KR" dirty="0"/>
              <a:t>-&gt; </a:t>
            </a:r>
            <a:r>
              <a:rPr lang="ko-KR" altLang="en-US" dirty="0"/>
              <a:t>전체적인 흐름</a:t>
            </a:r>
            <a:endParaRPr lang="en-US" altLang="ko-KR" dirty="0"/>
          </a:p>
          <a:p>
            <a:r>
              <a:rPr lang="en-US" altLang="ko-KR" dirty="0"/>
              <a:t>ERD</a:t>
            </a:r>
          </a:p>
          <a:p>
            <a:r>
              <a:rPr lang="ko-KR" altLang="en-US" dirty="0"/>
              <a:t>시스템 구성도 </a:t>
            </a:r>
            <a:r>
              <a:rPr lang="en-US" altLang="ko-KR" dirty="0"/>
              <a:t>-&gt; </a:t>
            </a:r>
            <a:r>
              <a:rPr lang="ko-KR" altLang="en-US" dirty="0"/>
              <a:t>세부적으로</a:t>
            </a:r>
            <a:endParaRPr lang="en-US" altLang="ko-KR" dirty="0"/>
          </a:p>
          <a:p>
            <a:r>
              <a:rPr lang="ko-KR" altLang="en-US" dirty="0"/>
              <a:t>사용 </a:t>
            </a:r>
            <a:r>
              <a:rPr lang="en-US" altLang="ko-KR" dirty="0"/>
              <a:t>HW/SW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- spring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can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 시스템 구성도 그리기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시스템 구조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798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567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060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184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기획 배경 및 목표</a:t>
            </a:r>
            <a:endParaRPr lang="en-US" altLang="ko-KR" dirty="0"/>
          </a:p>
          <a:p>
            <a:r>
              <a:rPr lang="ko-KR" altLang="en-US" dirty="0"/>
              <a:t>시스템 구성</a:t>
            </a:r>
            <a:endParaRPr lang="en-US" altLang="ko-KR" dirty="0"/>
          </a:p>
          <a:p>
            <a:r>
              <a:rPr lang="ko-KR" altLang="en-US" dirty="0"/>
              <a:t>주요기능</a:t>
            </a:r>
            <a:r>
              <a:rPr lang="en-US" altLang="ko-KR" dirty="0"/>
              <a:t>(</a:t>
            </a:r>
            <a:r>
              <a:rPr lang="ko-KR" altLang="en-US" dirty="0"/>
              <a:t>개발 결과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기대효과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05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821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77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433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788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85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633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개요 </a:t>
            </a:r>
            <a:r>
              <a:rPr lang="en-US" altLang="ko-KR" dirty="0"/>
              <a:t>-&gt; </a:t>
            </a:r>
            <a:r>
              <a:rPr lang="ko-KR" altLang="en-US" dirty="0"/>
              <a:t>전체적인 흐름</a:t>
            </a:r>
            <a:endParaRPr lang="en-US" altLang="ko-KR" dirty="0"/>
          </a:p>
          <a:p>
            <a:r>
              <a:rPr lang="en-US" altLang="ko-KR" dirty="0"/>
              <a:t>ERD</a:t>
            </a:r>
          </a:p>
          <a:p>
            <a:r>
              <a:rPr lang="ko-KR" altLang="en-US" dirty="0"/>
              <a:t>시스템 구성도 </a:t>
            </a:r>
            <a:r>
              <a:rPr lang="en-US" altLang="ko-KR" dirty="0"/>
              <a:t>-&gt; </a:t>
            </a:r>
            <a:r>
              <a:rPr lang="ko-KR" altLang="en-US" dirty="0"/>
              <a:t>세부적으로</a:t>
            </a:r>
            <a:endParaRPr lang="en-US" altLang="ko-KR" dirty="0"/>
          </a:p>
          <a:p>
            <a:r>
              <a:rPr lang="ko-KR" altLang="en-US" dirty="0"/>
              <a:t>사용 </a:t>
            </a:r>
            <a:r>
              <a:rPr lang="en-US" altLang="ko-KR" dirty="0"/>
              <a:t>HW/SW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- spring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can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 시스템 구성도 그리기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시스템 구조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032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0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소개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개요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이러한 프로젝트이다 설명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주제 소개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기획 배경 및 목표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적용분야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프로젝트 특징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-&gt;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차별화 및 응용범위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차별화포인트는 기술적으로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그림으로 보기 쉽게 표현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486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471cb886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471cb886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실시간으로 </a:t>
            </a:r>
            <a:r>
              <a:rPr lang="ko-KR" altLang="en-US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커넥티드카의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정보를 수집하고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수집된 데이터를 분석하여 사용자에게 의미 있는 정보를 제공하며 제어할 수 있는 통합관제 시스템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Web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Application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과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Mobile App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에서 실시간으로 접근할 수 있음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Built in Pad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를 통해서도 확인할 수 있음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자동차의 운행기록을 기록하고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소모품의 잔량과 교체날짜를 사용자가 보기 쉽게 제공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쾌적한 자동차 내부 시스템을 위해 공기 질에 따라 공기 청정 기능을 자동으로 작동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개발배경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사용자가 차량정보를 직접 입력하는 어려움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소모품의 정보를 알기 어려움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자동차 내부의 공기 질 수준 알기 어려움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해소</a:t>
            </a: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471cb886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471cb886f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차량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모바일 어플리케이션을 통합한 </a:t>
            </a:r>
            <a:r>
              <a:rPr lang="ko-KR" altLang="en-US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커넥티드카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환경 구현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r>
              <a:rPr lang="ko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커넥티드카에서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얻은 정보를 다양한 환경에서 제공하는 플랫폼 구축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 데이터와 문제 상황 등의 데이터는 실시간 업데이트</a:t>
            </a:r>
            <a:b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쾌적한 차량 환경 조성을 위한 정보 수집</a:t>
            </a:r>
            <a: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표시와 제어</a:t>
            </a:r>
            <a:br>
              <a:rPr lang="en-US" altLang="ko-KR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</a:br>
            <a:r>
              <a:rPr lang="ko-KR" altLang="en-US" sz="11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사용자가 알기 어려운 정보를 수집해서 제공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차량과 사용자 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M:N </a:t>
            </a:r>
            <a:r>
              <a:rPr lang="ko-KR" altLang="en-US" sz="120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매칭으로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인증된 사용자가 원하는 차량 정보 조회 가능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127000" indent="0">
              <a:spcBef>
                <a:spcPts val="1000"/>
              </a:spcBef>
              <a:buClr>
                <a:schemeClr val="dk1"/>
              </a:buClr>
              <a:buSzPts val="1600"/>
              <a:buNone/>
            </a:pP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외</a:t>
            </a:r>
            <a:r>
              <a:rPr lang="en-US" altLang="ko-KR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사용자가 차량 이용 중 간과하기 쉬운 것들 알림</a:t>
            </a:r>
            <a:endParaRPr lang="en-US" altLang="ko-KR" sz="1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개요 </a:t>
            </a:r>
            <a:r>
              <a:rPr lang="en-US" altLang="ko-KR" dirty="0"/>
              <a:t>-&gt; </a:t>
            </a:r>
            <a:r>
              <a:rPr lang="ko-KR" altLang="en-US" dirty="0"/>
              <a:t>전체적인 흐름</a:t>
            </a:r>
            <a:endParaRPr lang="en-US" altLang="ko-KR" dirty="0"/>
          </a:p>
          <a:p>
            <a:r>
              <a:rPr lang="en-US" altLang="ko-KR" dirty="0"/>
              <a:t>ERD</a:t>
            </a:r>
          </a:p>
          <a:p>
            <a:r>
              <a:rPr lang="ko-KR" altLang="en-US" dirty="0"/>
              <a:t>시스템 구성도 </a:t>
            </a:r>
            <a:r>
              <a:rPr lang="en-US" altLang="ko-KR" dirty="0"/>
              <a:t>-&gt; </a:t>
            </a:r>
            <a:r>
              <a:rPr lang="ko-KR" altLang="en-US" dirty="0"/>
              <a:t>세부적으로</a:t>
            </a:r>
            <a:endParaRPr lang="en-US" altLang="ko-KR" dirty="0"/>
          </a:p>
          <a:p>
            <a:r>
              <a:rPr lang="ko-KR" altLang="en-US" dirty="0"/>
              <a:t>사용 </a:t>
            </a:r>
            <a:r>
              <a:rPr lang="en-US" altLang="ko-KR" dirty="0"/>
              <a:t>HW/SW</a:t>
            </a:r>
          </a:p>
          <a:p>
            <a:endParaRPr lang="en-US" altLang="ko-KR" dirty="0"/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- spring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can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 시스템 구성도 그리기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시스템 구조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51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42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774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- spring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can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빅데이터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관리자 시스템 구성도 그리기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차량 시스템 구조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</a:t>
            </a:r>
          </a:p>
          <a:p>
            <a:endParaRPr lang="en-US" altLang="ko-KR" dirty="0"/>
          </a:p>
          <a:p>
            <a:r>
              <a:rPr lang="ko-KR" altLang="en-US" dirty="0"/>
              <a:t>자동차 관리자 시스템에 관한 구성도 구체적으로</a:t>
            </a:r>
            <a:endParaRPr lang="en-US" altLang="ko-KR" dirty="0"/>
          </a:p>
          <a:p>
            <a:r>
              <a:rPr lang="ko-KR" altLang="en-US" dirty="0"/>
              <a:t>각 부분에 대한 세부사항</a:t>
            </a:r>
            <a:endParaRPr lang="en-US" altLang="ko-KR" dirty="0"/>
          </a:p>
          <a:p>
            <a:r>
              <a:rPr lang="ko-KR" altLang="en-US" dirty="0"/>
              <a:t>하드웨어 구성도</a:t>
            </a:r>
            <a:r>
              <a:rPr lang="en-US" altLang="ko-KR" dirty="0"/>
              <a:t>,</a:t>
            </a:r>
            <a:r>
              <a:rPr lang="ko-KR" altLang="en-US" dirty="0"/>
              <a:t> 시스템 소프트웨어 구성도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97FBC6-9F12-47E0-95E2-DF15F87986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3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28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46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653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163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287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51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6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646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0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34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36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97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A78CB-4B11-4A90-9981-911A8DD7EAE2}" type="datetimeFigureOut">
              <a:rPr lang="ko-KR" altLang="en-US" smtClean="0"/>
              <a:t>2019-11-01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2B970-2821-4E59-8134-C916D3145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08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image" Target="../media/image23.png"/><Relationship Id="rId21" Type="http://schemas.openxmlformats.org/officeDocument/2006/relationships/image" Target="../media/image37.png"/><Relationship Id="rId7" Type="http://schemas.openxmlformats.org/officeDocument/2006/relationships/image" Target="../media/image28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microsoft.com/office/2007/relationships/hdphoto" Target="../media/hdphoto1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1.png"/><Relationship Id="rId24" Type="http://schemas.openxmlformats.org/officeDocument/2006/relationships/image" Target="../media/image17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23" Type="http://schemas.openxmlformats.org/officeDocument/2006/relationships/image" Target="../media/image38.png"/><Relationship Id="rId10" Type="http://schemas.openxmlformats.org/officeDocument/2006/relationships/image" Target="../media/image30.png"/><Relationship Id="rId19" Type="http://schemas.microsoft.com/office/2007/relationships/hdphoto" Target="../media/hdphoto7.wdp"/><Relationship Id="rId4" Type="http://schemas.microsoft.com/office/2007/relationships/hdphoto" Target="../media/hdphoto2.wdp"/><Relationship Id="rId9" Type="http://schemas.openxmlformats.org/officeDocument/2006/relationships/image" Target="../media/image29.png"/><Relationship Id="rId14" Type="http://schemas.microsoft.com/office/2007/relationships/hdphoto" Target="../media/hdphoto5.wdp"/><Relationship Id="rId22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microsoft.com/office/2007/relationships/hdphoto" Target="../media/hdphoto9.wdp"/><Relationship Id="rId2" Type="http://schemas.openxmlformats.org/officeDocument/2006/relationships/notesSlide" Target="../notesSlides/notesSlide11.xml"/><Relationship Id="rId16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9.png"/><Relationship Id="rId5" Type="http://schemas.openxmlformats.org/officeDocument/2006/relationships/image" Target="../media/image24.png"/><Relationship Id="rId15" Type="http://schemas.openxmlformats.org/officeDocument/2006/relationships/image" Target="../media/image41.png"/><Relationship Id="rId10" Type="http://schemas.openxmlformats.org/officeDocument/2006/relationships/image" Target="../media/image19.svg"/><Relationship Id="rId4" Type="http://schemas.microsoft.com/office/2007/relationships/hdphoto" Target="../media/hdphoto2.wdp"/><Relationship Id="rId9" Type="http://schemas.openxmlformats.org/officeDocument/2006/relationships/image" Target="../media/image18.png"/><Relationship Id="rId1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70.12.60.99/ConnectedCarControlSystem" TargetMode="External"/><Relationship Id="rId4" Type="http://schemas.openxmlformats.org/officeDocument/2006/relationships/image" Target="../media/image4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microsoft.com/office/2007/relationships/hdphoto" Target="../media/hdphoto1.wdp"/><Relationship Id="rId10" Type="http://schemas.openxmlformats.org/officeDocument/2006/relationships/image" Target="../media/image13.png"/><Relationship Id="rId19" Type="http://schemas.openxmlformats.org/officeDocument/2006/relationships/image" Target="../media/image21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microsoft.com/office/2007/relationships/hdphoto" Target="../media/hdphoto2.wdp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0E681A43-A6EA-40FE-97C0-CA7678D18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1288" y="1196752"/>
            <a:ext cx="7261423" cy="3168352"/>
          </a:xfrm>
        </p:spPr>
        <p:txBody>
          <a:bodyPr anchor="ctr"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빅데이터를 활용한</a:t>
            </a:r>
            <a:b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5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커넥티드카</a:t>
            </a:r>
            <a:b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통합 관제 </a:t>
            </a:r>
            <a: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IoT</a:t>
            </a:r>
            <a:r>
              <a:rPr lang="ko-KR" altLang="en-US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시스템</a:t>
            </a:r>
            <a:br>
              <a:rPr lang="en-US" altLang="ko-KR" sz="5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(feat. CAN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-Spring-Hadoop)</a:t>
            </a:r>
            <a:endParaRPr lang="ko-KR" altLang="en-US" sz="5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Google Shape;56;p13">
            <a:extLst>
              <a:ext uri="{FF2B5EF4-FFF2-40B4-BE49-F238E27FC236}">
                <a16:creationId xmlns:a16="http://schemas.microsoft.com/office/drawing/2014/main" id="{7E8C1D34-231E-42E7-93E6-C567BA2B4F1F}"/>
              </a:ext>
            </a:extLst>
          </p:cNvPr>
          <p:cNvSpPr txBox="1">
            <a:spLocks/>
          </p:cNvSpPr>
          <p:nvPr/>
        </p:nvSpPr>
        <p:spPr>
          <a:xfrm>
            <a:off x="3701989" y="4797152"/>
            <a:ext cx="1740020" cy="511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600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1E7A-9865-4F12-9DB4-010DC41DE48D}"/>
              </a:ext>
            </a:extLst>
          </p:cNvPr>
          <p:cNvSpPr/>
          <p:nvPr/>
        </p:nvSpPr>
        <p:spPr>
          <a:xfrm>
            <a:off x="1066532" y="4152313"/>
            <a:ext cx="7200000" cy="234000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491" b="91321" l="4916" r="9769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437" t="-24280" r="-3287" b="-139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5C0D44-A1C7-4738-9DDB-E33729EFB58D}"/>
              </a:ext>
            </a:extLst>
          </p:cNvPr>
          <p:cNvSpPr/>
          <p:nvPr/>
        </p:nvSpPr>
        <p:spPr>
          <a:xfrm>
            <a:off x="5963739" y="5312321"/>
            <a:ext cx="1260000" cy="720000"/>
          </a:xfrm>
          <a:prstGeom prst="roundRect">
            <a:avLst/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ECU</a:t>
            </a:r>
            <a:endParaRPr lang="ko-KR" altLang="en-US" sz="4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8691E6F-25FD-45A3-8BD1-57B6553B362C}"/>
              </a:ext>
            </a:extLst>
          </p:cNvPr>
          <p:cNvSpPr/>
          <p:nvPr/>
        </p:nvSpPr>
        <p:spPr>
          <a:xfrm>
            <a:off x="2504500" y="5312321"/>
            <a:ext cx="1260000" cy="720000"/>
          </a:xfrm>
          <a:prstGeom prst="roundRect">
            <a:avLst/>
          </a:prstGeom>
          <a:solidFill>
            <a:srgbClr val="ECECE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endParaRPr lang="ko-KR" altLang="en-US" sz="4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C68A45-2F1C-473C-8B0E-CE789D156D3B}"/>
              </a:ext>
            </a:extLst>
          </p:cNvPr>
          <p:cNvCxnSpPr>
            <a:cxnSpLocks/>
          </p:cNvCxnSpPr>
          <p:nvPr/>
        </p:nvCxnSpPr>
        <p:spPr>
          <a:xfrm flipV="1">
            <a:off x="4749091" y="3284984"/>
            <a:ext cx="0" cy="90000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12DFE28-0726-4179-97D4-E51F61141430}"/>
              </a:ext>
            </a:extLst>
          </p:cNvPr>
          <p:cNvCxnSpPr>
            <a:cxnSpLocks/>
          </p:cNvCxnSpPr>
          <p:nvPr/>
        </p:nvCxnSpPr>
        <p:spPr>
          <a:xfrm flipH="1">
            <a:off x="5122093" y="3284984"/>
            <a:ext cx="9764" cy="900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B09163-1D0C-4A02-BB32-782DCCC48F5B}"/>
              </a:ext>
            </a:extLst>
          </p:cNvPr>
          <p:cNvSpPr txBox="1"/>
          <p:nvPr/>
        </p:nvSpPr>
        <p:spPr>
          <a:xfrm>
            <a:off x="2771800" y="4459178"/>
            <a:ext cx="1390381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TCP/IP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67A307-4140-4943-BEDA-1A80E2D9DA59}"/>
              </a:ext>
            </a:extLst>
          </p:cNvPr>
          <p:cNvSpPr txBox="1"/>
          <p:nvPr/>
        </p:nvSpPr>
        <p:spPr>
          <a:xfrm>
            <a:off x="3610167" y="3533629"/>
            <a:ext cx="1128835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ABCE55-7B5A-4021-8CE8-3F6418CB8D94}"/>
              </a:ext>
            </a:extLst>
          </p:cNvPr>
          <p:cNvCxnSpPr>
            <a:cxnSpLocks/>
          </p:cNvCxnSpPr>
          <p:nvPr/>
        </p:nvCxnSpPr>
        <p:spPr>
          <a:xfrm>
            <a:off x="6300192" y="2979000"/>
            <a:ext cx="809183" cy="450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2034E0A-90CA-4EE6-BFEF-045255660373}"/>
              </a:ext>
            </a:extLst>
          </p:cNvPr>
          <p:cNvCxnSpPr>
            <a:cxnSpLocks/>
          </p:cNvCxnSpPr>
          <p:nvPr/>
        </p:nvCxnSpPr>
        <p:spPr>
          <a:xfrm flipV="1">
            <a:off x="6320759" y="2013730"/>
            <a:ext cx="810000" cy="450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18518F5-C2C9-4DB7-9D78-F372D17372AC}"/>
              </a:ext>
            </a:extLst>
          </p:cNvPr>
          <p:cNvCxnSpPr>
            <a:cxnSpLocks/>
          </p:cNvCxnSpPr>
          <p:nvPr/>
        </p:nvCxnSpPr>
        <p:spPr>
          <a:xfrm>
            <a:off x="2504500" y="2415416"/>
            <a:ext cx="126000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B53223A-A721-48E1-8EAF-AC3BCC81605C}"/>
              </a:ext>
            </a:extLst>
          </p:cNvPr>
          <p:cNvSpPr txBox="1"/>
          <p:nvPr/>
        </p:nvSpPr>
        <p:spPr>
          <a:xfrm>
            <a:off x="2301579" y="1772816"/>
            <a:ext cx="1665842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2FF9CD2-41E2-41BF-BE4D-6710205717E1}"/>
              </a:ext>
            </a:extLst>
          </p:cNvPr>
          <p:cNvCxnSpPr>
            <a:cxnSpLocks/>
          </p:cNvCxnSpPr>
          <p:nvPr/>
        </p:nvCxnSpPr>
        <p:spPr>
          <a:xfrm flipH="1">
            <a:off x="2504500" y="2904569"/>
            <a:ext cx="126000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87EF03F-67A9-499B-B935-C3F49184E41D}"/>
              </a:ext>
            </a:extLst>
          </p:cNvPr>
          <p:cNvSpPr txBox="1"/>
          <p:nvPr/>
        </p:nvSpPr>
        <p:spPr>
          <a:xfrm>
            <a:off x="2570083" y="3019018"/>
            <a:ext cx="1128835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61BDD-A4E6-4EE6-A471-A5D4B338765E}"/>
              </a:ext>
            </a:extLst>
          </p:cNvPr>
          <p:cNvSpPr/>
          <p:nvPr/>
        </p:nvSpPr>
        <p:spPr>
          <a:xfrm>
            <a:off x="100860" y="1842137"/>
            <a:ext cx="2187969" cy="2245487"/>
          </a:xfrm>
          <a:prstGeom prst="rect">
            <a:avLst/>
          </a:prstGeom>
          <a:noFill/>
          <a:ln>
            <a:solidFill>
              <a:srgbClr val="65C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2B9D3B6-CDBC-44F6-8204-E81F4FEA3BDD}"/>
              </a:ext>
            </a:extLst>
          </p:cNvPr>
          <p:cNvSpPr/>
          <p:nvPr/>
        </p:nvSpPr>
        <p:spPr>
          <a:xfrm>
            <a:off x="413577" y="1638518"/>
            <a:ext cx="1562534" cy="504000"/>
          </a:xfrm>
          <a:prstGeom prst="roundRect">
            <a:avLst/>
          </a:prstGeom>
          <a:solidFill>
            <a:srgbClr val="ECECEC"/>
          </a:solidFill>
          <a:ln>
            <a:solidFill>
              <a:srgbClr val="65C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</a:t>
            </a:r>
            <a:endParaRPr lang="ko-KR" altLang="en-US" sz="4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FC24-19F6-49C9-B9C3-01604CCD4200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FD4A41-9CF1-4AB4-9111-37A389D3F523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71CAC-DF67-4248-B0E3-27D8AB10FC10}"/>
              </a:ext>
            </a:extLst>
          </p:cNvPr>
          <p:cNvSpPr txBox="1"/>
          <p:nvPr/>
        </p:nvSpPr>
        <p:spPr>
          <a:xfrm>
            <a:off x="251520" y="216000"/>
            <a:ext cx="4219488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#02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103FBC7-3BD6-43A3-9420-8B38CC158900}"/>
              </a:ext>
            </a:extLst>
          </p:cNvPr>
          <p:cNvCxnSpPr>
            <a:cxnSpLocks/>
          </p:cNvCxnSpPr>
          <p:nvPr/>
        </p:nvCxnSpPr>
        <p:spPr>
          <a:xfrm flipV="1">
            <a:off x="4192457" y="5666482"/>
            <a:ext cx="1545715" cy="1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C33192D-2D93-44C4-8804-93240292EA2F}"/>
              </a:ext>
            </a:extLst>
          </p:cNvPr>
          <p:cNvGrpSpPr/>
          <p:nvPr/>
        </p:nvGrpSpPr>
        <p:grpSpPr>
          <a:xfrm>
            <a:off x="4156992" y="4140939"/>
            <a:ext cx="1743688" cy="1304285"/>
            <a:chOff x="303696" y="3898152"/>
            <a:chExt cx="3024336" cy="2520280"/>
          </a:xfrm>
        </p:grpSpPr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8A2EEF67-46AD-4F08-9095-285789A6A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16667"/>
            <a:stretch/>
          </p:blipFill>
          <p:spPr>
            <a:xfrm>
              <a:off x="303696" y="3898152"/>
              <a:ext cx="3024336" cy="2520280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B76184D0-4CB5-402A-BE0D-846580E0D348}"/>
                </a:ext>
              </a:extLst>
            </p:cNvPr>
            <p:cNvSpPr/>
            <p:nvPr/>
          </p:nvSpPr>
          <p:spPr>
            <a:xfrm>
              <a:off x="465864" y="4178748"/>
              <a:ext cx="2700000" cy="1706092"/>
            </a:xfrm>
            <a:prstGeom prst="roundRect">
              <a:avLst>
                <a:gd name="adj" fmla="val 356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ACF8916-841F-4D43-95A4-25556CC92A9D}"/>
              </a:ext>
            </a:extLst>
          </p:cNvPr>
          <p:cNvSpPr txBox="1"/>
          <p:nvPr/>
        </p:nvSpPr>
        <p:spPr>
          <a:xfrm>
            <a:off x="4539460" y="5085184"/>
            <a:ext cx="10406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PAD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9CC05E6-68AF-46BA-9BBC-8E5A76137841}"/>
              </a:ext>
            </a:extLst>
          </p:cNvPr>
          <p:cNvCxnSpPr>
            <a:cxnSpLocks/>
          </p:cNvCxnSpPr>
          <p:nvPr/>
        </p:nvCxnSpPr>
        <p:spPr>
          <a:xfrm flipV="1">
            <a:off x="3275856" y="4682973"/>
            <a:ext cx="1080000" cy="540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059B826-4F8A-45DD-9BF7-C5A0479F1603}"/>
              </a:ext>
            </a:extLst>
          </p:cNvPr>
          <p:cNvSpPr txBox="1"/>
          <p:nvPr/>
        </p:nvSpPr>
        <p:spPr>
          <a:xfrm>
            <a:off x="5122093" y="3536764"/>
            <a:ext cx="1390381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TCP/IP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F59F08-EAF0-4469-AFFF-267877E4EA51}"/>
              </a:ext>
            </a:extLst>
          </p:cNvPr>
          <p:cNvSpPr txBox="1"/>
          <p:nvPr/>
        </p:nvSpPr>
        <p:spPr>
          <a:xfrm>
            <a:off x="3893708" y="5755322"/>
            <a:ext cx="214321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 BUS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C81B3465-BA6A-4C59-84E2-7625BB10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942" l="0" r="100000">
                        <a14:foregroundMark x1="10526" y1="72487" x2="10526" y2="72487"/>
                        <a14:foregroundMark x1="21053" y1="73545" x2="21053" y2="73545"/>
                        <a14:foregroundMark x1="41228" y1="75132" x2="41228" y2="75132"/>
                        <a14:foregroundMark x1="54825" y1="75132" x2="54825" y2="75132"/>
                        <a14:foregroundMark x1="61404" y1="74074" x2="61404" y2="74074"/>
                        <a14:foregroundMark x1="94298" y1="76190" x2="94298" y2="76190"/>
                        <a14:foregroundMark x1="46491" y1="34921" x2="46491" y2="34921"/>
                        <a14:foregroundMark x1="52632" y1="32804" x2="52632" y2="32804"/>
                        <a14:foregroundMark x1="58333" y1="30159" x2="58333" y2="30159"/>
                        <a14:foregroundMark x1="61842" y1="28042" x2="61842" y2="28042"/>
                        <a14:foregroundMark x1="66667" y1="26455" x2="66667" y2="26455"/>
                        <a14:foregroundMark x1="67544" y1="23280" x2="67544" y2="23280"/>
                        <a14:foregroundMark x1="68421" y1="34921" x2="68421" y2="34921"/>
                        <a14:foregroundMark x1="64035" y1="42857" x2="64035" y2="42857"/>
                        <a14:foregroundMark x1="62281" y1="42857" x2="62281" y2="42857"/>
                        <a14:foregroundMark x1="57895" y1="42857" x2="57895" y2="42857"/>
                        <a14:foregroundMark x1="52632" y1="47090" x2="52632" y2="47090"/>
                        <a14:foregroundMark x1="53509" y1="47619" x2="53509" y2="47619"/>
                        <a14:foregroundMark x1="54825" y1="46561" x2="54825" y2="46561"/>
                        <a14:foregroundMark x1="54825" y1="46561" x2="54825" y2="46561"/>
                        <a14:foregroundMark x1="57018" y1="46561" x2="57018" y2="46561"/>
                        <a14:foregroundMark x1="57018" y1="46561" x2="57018" y2="46561"/>
                        <a14:foregroundMark x1="57018" y1="46561" x2="57018" y2="46561"/>
                        <a14:foregroundMark x1="45614" y1="38095" x2="45614" y2="38095"/>
                        <a14:foregroundMark x1="45614" y1="38095" x2="45614" y2="38095"/>
                        <a14:foregroundMark x1="45614" y1="38095" x2="45614" y2="38095"/>
                        <a14:foregroundMark x1="45614" y1="38095" x2="45614" y2="38095"/>
                        <a14:foregroundMark x1="45614" y1="38095" x2="45614" y2="38095"/>
                        <a14:foregroundMark x1="45614" y1="38095" x2="45614" y2="38095"/>
                        <a14:foregroundMark x1="57018" y1="38624" x2="57018" y2="38624"/>
                        <a14:foregroundMark x1="55263" y1="33862" x2="55263" y2="33862"/>
                        <a14:foregroundMark x1="51316" y1="38624" x2="51316" y2="38624"/>
                        <a14:foregroundMark x1="42105" y1="48677" x2="42105" y2="486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077" y="1911797"/>
            <a:ext cx="1495095" cy="103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ABBCC6D-631B-40DF-A7C2-2F0BFF1100B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6" y="3252620"/>
            <a:ext cx="764701" cy="640791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4C43D9F-58C7-4E74-ADD9-722B1A5AF55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41" y="3252620"/>
            <a:ext cx="801904" cy="502249"/>
          </a:xfrm>
          <a:prstGeom prst="rect">
            <a:avLst/>
          </a:prstGeom>
        </p:spPr>
      </p:pic>
      <p:pic>
        <p:nvPicPr>
          <p:cNvPr id="44" name="Picture 4">
            <a:extLst>
              <a:ext uri="{FF2B5EF4-FFF2-40B4-BE49-F238E27FC236}">
                <a16:creationId xmlns:a16="http://schemas.microsoft.com/office/drawing/2014/main" id="{06E7CAA0-C056-4B46-991D-6DDFDBF1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4887" y1="40000" x2="24887" y2="40000"/>
                        <a14:foregroundMark x1="7692" y1="36000" x2="7692" y2="36000"/>
                        <a14:foregroundMark x1="13575" y1="41333" x2="13575" y2="41333"/>
                        <a14:foregroundMark x1="17195" y1="62667" x2="17195" y2="62667"/>
                        <a14:foregroundMark x1="8145" y1="68000" x2="8145" y2="68000"/>
                        <a14:foregroundMark x1="32579" y1="52000" x2="32579" y2="52000"/>
                        <a14:foregroundMark x1="47964" y1="54667" x2="47964" y2="54667"/>
                        <a14:foregroundMark x1="51131" y1="56000" x2="51131" y2="56000"/>
                        <a14:foregroundMark x1="60181" y1="41333" x2="60181" y2="41333"/>
                        <a14:foregroundMark x1="63801" y1="48000" x2="63801" y2="48000"/>
                        <a14:foregroundMark x1="72398" y1="41333" x2="72398" y2="41333"/>
                        <a14:foregroundMark x1="76923" y1="46667" x2="76923" y2="46667"/>
                        <a14:foregroundMark x1="86425" y1="52000" x2="86425" y2="52000"/>
                        <a14:foregroundMark x1="90045" y1="61333" x2="90045" y2="61333"/>
                        <a14:foregroundMark x1="25792" y1="60000" x2="25792" y2="60000"/>
                        <a14:foregroundMark x1="20362" y1="50667" x2="20362" y2="50667"/>
                        <a14:foregroundMark x1="19005" y1="46667" x2="19005" y2="46667"/>
                        <a14:foregroundMark x1="19457" y1="36000" x2="19457" y2="36000"/>
                        <a14:foregroundMark x1="13575" y1="32000" x2="13575" y2="32000"/>
                        <a14:foregroundMark x1="11765" y1="41333" x2="11765" y2="41333"/>
                        <a14:foregroundMark x1="9050" y1="30667" x2="9050" y2="30667"/>
                        <a14:foregroundMark x1="18100" y1="28000" x2="18100" y2="28000"/>
                        <a14:foregroundMark x1="23077" y1="28000" x2="23077" y2="28000"/>
                        <a14:foregroundMark x1="21719" y1="18667" x2="21719" y2="18667"/>
                        <a14:foregroundMark x1="22172" y1="66667" x2="22172" y2="66667"/>
                        <a14:foregroundMark x1="22172" y1="77333" x2="22172" y2="77333"/>
                        <a14:foregroundMark x1="13122" y1="68000" x2="13122" y2="68000"/>
                        <a14:foregroundMark x1="8145" y1="52000" x2="8145" y2="52000"/>
                        <a14:foregroundMark x1="10407" y1="74667" x2="10407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82" y="2767606"/>
            <a:ext cx="1251629" cy="355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5">
            <a:extLst>
              <a:ext uri="{FF2B5EF4-FFF2-40B4-BE49-F238E27FC236}">
                <a16:creationId xmlns:a16="http://schemas.microsoft.com/office/drawing/2014/main" id="{A1B293BC-BBA8-49BF-AB0E-75A4061D6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278" r="99722">
                        <a14:foregroundMark x1="13333" y1="28571" x2="13333" y2="28571"/>
                        <a14:foregroundMark x1="18333" y1="28571" x2="18333" y2="28571"/>
                        <a14:foregroundMark x1="24167" y1="29167" x2="24167" y2="29167"/>
                        <a14:foregroundMark x1="28611" y1="31548" x2="28611" y2="31548"/>
                        <a14:foregroundMark x1="31389" y1="48214" x2="31389" y2="48214"/>
                        <a14:foregroundMark x1="16389" y1="57143" x2="16389" y2="57143"/>
                        <a14:foregroundMark x1="46667" y1="35714" x2="46667" y2="35714"/>
                        <a14:foregroundMark x1="47500" y1="13095" x2="47500" y2="13095"/>
                        <a14:foregroundMark x1="53611" y1="11905" x2="53611" y2="11905"/>
                        <a14:foregroundMark x1="74167" y1="31548" x2="74167" y2="31548"/>
                        <a14:foregroundMark x1="81111" y1="32738" x2="81111" y2="32738"/>
                        <a14:foregroundMark x1="86389" y1="29762" x2="86389" y2="29762"/>
                        <a14:foregroundMark x1="84722" y1="41667" x2="84722" y2="41667"/>
                        <a14:foregroundMark x1="73333" y1="39881" x2="73333" y2="39881"/>
                        <a14:foregroundMark x1="68611" y1="50595" x2="68611" y2="50595"/>
                        <a14:foregroundMark x1="31389" y1="67857" x2="31389" y2="67857"/>
                        <a14:foregroundMark x1="8889" y1="36905" x2="8889" y2="36905"/>
                        <a14:foregroundMark x1="10278" y1="45238" x2="10278" y2="45238"/>
                        <a14:foregroundMark x1="74167" y1="73810" x2="74167" y2="73810"/>
                        <a14:foregroundMark x1="78611" y1="57143" x2="78611" y2="57143"/>
                        <a14:foregroundMark x1="73611" y1="60714" x2="73611" y2="60714"/>
                        <a14:foregroundMark x1="26389" y1="57143" x2="26389" y2="57143"/>
                        <a14:foregroundMark x1="19444" y1="87500" x2="19444" y2="87500"/>
                        <a14:foregroundMark x1="22778" y1="69048" x2="22778" y2="69048"/>
                        <a14:foregroundMark x1="85556" y1="60119" x2="85556" y2="60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17" y="2157070"/>
            <a:ext cx="1495095" cy="701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DE8D2552-04B0-4DB2-A047-4B49DB8F4B79}"/>
              </a:ext>
            </a:extLst>
          </p:cNvPr>
          <p:cNvGrpSpPr/>
          <p:nvPr/>
        </p:nvGrpSpPr>
        <p:grpSpPr>
          <a:xfrm>
            <a:off x="-168909" y="3045754"/>
            <a:ext cx="1159342" cy="894173"/>
            <a:chOff x="12356675" y="2636451"/>
            <a:chExt cx="2369173" cy="205967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BBE5CFB-07B4-410F-AD9B-471957887946}"/>
                </a:ext>
              </a:extLst>
            </p:cNvPr>
            <p:cNvSpPr txBox="1"/>
            <p:nvPr/>
          </p:nvSpPr>
          <p:spPr>
            <a:xfrm>
              <a:off x="12356675" y="3769539"/>
              <a:ext cx="2369173" cy="926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Android</a:t>
              </a:r>
            </a:p>
            <a:p>
              <a:pPr algn="ctr"/>
              <a:r>
                <a:rPr lang="en-US" altLang="ko-KR" sz="1200" b="1" dirty="0"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Studio</a:t>
              </a: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C64F850-3166-46C3-9526-D55F0BAB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8844" y="2636451"/>
              <a:ext cx="1284833" cy="1305636"/>
            </a:xfrm>
            <a:prstGeom prst="rect">
              <a:avLst/>
            </a:prstGeom>
          </p:spPr>
        </p:pic>
      </p:grpSp>
      <p:pic>
        <p:nvPicPr>
          <p:cNvPr id="58" name="Picture 8">
            <a:extLst>
              <a:ext uri="{FF2B5EF4-FFF2-40B4-BE49-F238E27FC236}">
                <a16:creationId xmlns:a16="http://schemas.microsoft.com/office/drawing/2014/main" id="{033611A0-7094-4CDA-A446-8AA919B4D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99394">
                        <a14:foregroundMark x1="23636" y1="89593" x2="23636" y2="89593"/>
                        <a14:foregroundMark x1="24848" y1="74661" x2="24848" y2="74661"/>
                        <a14:foregroundMark x1="44242" y1="56561" x2="44242" y2="56561"/>
                        <a14:foregroundMark x1="49697" y1="49321" x2="49697" y2="49321"/>
                        <a14:foregroundMark x1="50909" y1="42534" x2="50909" y2="42534"/>
                        <a14:foregroundMark x1="43030" y1="24434" x2="43030" y2="24434"/>
                        <a14:foregroundMark x1="47879" y1="20362" x2="47879" y2="20362"/>
                        <a14:foregroundMark x1="55758" y1="27602" x2="55758" y2="27602"/>
                        <a14:foregroundMark x1="68485" y1="16742" x2="68485" y2="16742"/>
                        <a14:foregroundMark x1="83636" y1="41629" x2="83636" y2="41629"/>
                        <a14:foregroundMark x1="43636" y1="85520" x2="43636" y2="85520"/>
                        <a14:foregroundMark x1="53333" y1="85520" x2="53333" y2="85520"/>
                        <a14:foregroundMark x1="81818" y1="87783" x2="81818" y2="87783"/>
                        <a14:foregroundMark x1="24848" y1="61538" x2="24848" y2="61538"/>
                        <a14:foregroundMark x1="73939" y1="65611" x2="73939" y2="65611"/>
                        <a14:foregroundMark x1="36364" y1="66968" x2="36364" y2="66968"/>
                        <a14:backgroundMark x1="53333" y1="64706" x2="53333" y2="6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61" y="2285392"/>
            <a:ext cx="605409" cy="6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68E80FFD-9378-41F4-91CD-3A873B7B84E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56" b="97222" l="0" r="99048">
                        <a14:foregroundMark x1="6667" y1="82778" x2="6667" y2="82778"/>
                        <a14:foregroundMark x1="14286" y1="85556" x2="14286" y2="85556"/>
                        <a14:foregroundMark x1="21429" y1="84444" x2="21429" y2="84444"/>
                        <a14:foregroundMark x1="28095" y1="83333" x2="28095" y2="83333"/>
                        <a14:foregroundMark x1="35238" y1="81111" x2="35238" y2="81111"/>
                        <a14:foregroundMark x1="42381" y1="83889" x2="42381" y2="83889"/>
                        <a14:foregroundMark x1="53333" y1="80000" x2="53333" y2="80000"/>
                        <a14:foregroundMark x1="58095" y1="85000" x2="58095" y2="85000"/>
                        <a14:foregroundMark x1="66667" y1="81667" x2="66667" y2="81667"/>
                        <a14:foregroundMark x1="77143" y1="84444" x2="77143" y2="84444"/>
                        <a14:foregroundMark x1="86667" y1="83889" x2="86667" y2="83889"/>
                        <a14:foregroundMark x1="90000" y1="81111" x2="90000" y2="81111"/>
                        <a14:foregroundMark x1="18095" y1="80556" x2="18095" y2="80556"/>
                        <a14:foregroundMark x1="60476" y1="80556" x2="60476" y2="80556"/>
                        <a14:foregroundMark x1="73333" y1="80556" x2="73333" y2="80556"/>
                        <a14:backgroundMark x1="9048" y1="81667" x2="9048" y2="81667"/>
                        <a14:backgroundMark x1="23810" y1="85556" x2="23810" y2="85556"/>
                        <a14:backgroundMark x1="84762" y1="86111" x2="84762" y2="86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518" y="2817017"/>
            <a:ext cx="695650" cy="53361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DA9460B8-9C3B-4B70-9DD7-48469B81717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391" y="3078736"/>
            <a:ext cx="1755428" cy="584561"/>
          </a:xfrm>
          <a:prstGeom prst="rect">
            <a:avLst/>
          </a:prstGeom>
        </p:spPr>
      </p:pic>
      <p:pic>
        <p:nvPicPr>
          <p:cNvPr id="67" name="Picture 7">
            <a:extLst>
              <a:ext uri="{FF2B5EF4-FFF2-40B4-BE49-F238E27FC236}">
                <a16:creationId xmlns:a16="http://schemas.microsoft.com/office/drawing/2014/main" id="{61DC49A5-B887-4409-9275-E9E51C231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>
                        <a14:foregroundMark x1="16216" y1="85145" x2="16216" y2="85145"/>
                        <a14:foregroundMark x1="30743" y1="85870" x2="30743" y2="85870"/>
                        <a14:foregroundMark x1="41216" y1="82246" x2="41216" y2="82246"/>
                        <a14:foregroundMark x1="60811" y1="83333" x2="60811" y2="83333"/>
                        <a14:foregroundMark x1="71284" y1="81884" x2="71284" y2="81884"/>
                        <a14:foregroundMark x1="79054" y1="80072" x2="79054" y2="80072"/>
                        <a14:foregroundMark x1="77703" y1="71377" x2="77703" y2="71377"/>
                        <a14:foregroundMark x1="87162" y1="78986" x2="87162" y2="78986"/>
                        <a14:foregroundMark x1="69257" y1="26087" x2="69257" y2="26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47" y="2369845"/>
            <a:ext cx="751161" cy="58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74B5FB26-5558-4D00-8AE8-18AE0131C302}"/>
              </a:ext>
            </a:extLst>
          </p:cNvPr>
          <p:cNvGrpSpPr/>
          <p:nvPr/>
        </p:nvGrpSpPr>
        <p:grpSpPr>
          <a:xfrm>
            <a:off x="4182251" y="4309493"/>
            <a:ext cx="1080000" cy="919707"/>
            <a:chOff x="12356675" y="2636451"/>
            <a:chExt cx="2369173" cy="227513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0C8C56E-F3FB-4C97-A3A6-83F4293989CA}"/>
                </a:ext>
              </a:extLst>
            </p:cNvPr>
            <p:cNvSpPr txBox="1"/>
            <p:nvPr/>
          </p:nvSpPr>
          <p:spPr>
            <a:xfrm>
              <a:off x="12356675" y="3769539"/>
              <a:ext cx="2369173" cy="1142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Android</a:t>
              </a: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Studio</a:t>
              </a: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2821880A-B6DE-4BA3-B970-E4F686952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8844" y="2636451"/>
              <a:ext cx="1284833" cy="1305636"/>
            </a:xfrm>
            <a:prstGeom prst="rect">
              <a:avLst/>
            </a:prstGeom>
          </p:spPr>
        </p:pic>
      </p:grpSp>
      <p:pic>
        <p:nvPicPr>
          <p:cNvPr id="71" name="Picture 8">
            <a:extLst>
              <a:ext uri="{FF2B5EF4-FFF2-40B4-BE49-F238E27FC236}">
                <a16:creationId xmlns:a16="http://schemas.microsoft.com/office/drawing/2014/main" id="{6E110C7E-BA1A-409D-A3E5-76E8AEE5A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99394">
                        <a14:foregroundMark x1="23636" y1="89593" x2="23636" y2="89593"/>
                        <a14:foregroundMark x1="24848" y1="74661" x2="24848" y2="74661"/>
                        <a14:foregroundMark x1="44242" y1="56561" x2="44242" y2="56561"/>
                        <a14:foregroundMark x1="49697" y1="49321" x2="49697" y2="49321"/>
                        <a14:foregroundMark x1="50909" y1="42534" x2="50909" y2="42534"/>
                        <a14:foregroundMark x1="43030" y1="24434" x2="43030" y2="24434"/>
                        <a14:foregroundMark x1="47879" y1="20362" x2="47879" y2="20362"/>
                        <a14:foregroundMark x1="55758" y1="27602" x2="55758" y2="27602"/>
                        <a14:foregroundMark x1="68485" y1="16742" x2="68485" y2="16742"/>
                        <a14:foregroundMark x1="83636" y1="41629" x2="83636" y2="41629"/>
                        <a14:foregroundMark x1="43636" y1="85520" x2="43636" y2="85520"/>
                        <a14:foregroundMark x1="53333" y1="85520" x2="53333" y2="85520"/>
                        <a14:foregroundMark x1="81818" y1="87783" x2="81818" y2="87783"/>
                        <a14:foregroundMark x1="24848" y1="61538" x2="24848" y2="61538"/>
                        <a14:foregroundMark x1="73939" y1="65611" x2="73939" y2="65611"/>
                        <a14:foregroundMark x1="36364" y1="66968" x2="36364" y2="66968"/>
                        <a14:backgroundMark x1="53333" y1="64706" x2="53333" y2="6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91" y="4383372"/>
            <a:ext cx="605409" cy="67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" name="Picture 2" descr="hadoop에 대한 이미지 검색결과">
            <a:extLst>
              <a:ext uri="{FF2B5EF4-FFF2-40B4-BE49-F238E27FC236}">
                <a16:creationId xmlns:a16="http://schemas.microsoft.com/office/drawing/2014/main" id="{2568E1B9-A5A1-4A59-8973-6FFAC2D45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600" b="88000" l="11364" r="86364">
                        <a14:foregroundMark x1="18939" y1="13600" x2="18939" y2="13600"/>
                        <a14:foregroundMark x1="25000" y1="13200" x2="25000" y2="13200"/>
                        <a14:foregroundMark x1="18561" y1="18000" x2="18561" y2="18000"/>
                        <a14:foregroundMark x1="29924" y1="18000" x2="29924" y2="18000"/>
                        <a14:foregroundMark x1="40152" y1="16400" x2="40152" y2="16400"/>
                        <a14:foregroundMark x1="51894" y1="17600" x2="51894" y2="17600"/>
                        <a14:foregroundMark x1="70833" y1="15600" x2="70833" y2="15600"/>
                        <a14:foregroundMark x1="73485" y1="18800" x2="73485" y2="18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14" t="4800" r="14169" b="13042"/>
          <a:stretch/>
        </p:blipFill>
        <p:spPr bwMode="auto">
          <a:xfrm>
            <a:off x="7398919" y="1577591"/>
            <a:ext cx="972951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19547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1E7A-9865-4F12-9DB4-010DC41DE48D}"/>
              </a:ext>
            </a:extLst>
          </p:cNvPr>
          <p:cNvSpPr/>
          <p:nvPr/>
        </p:nvSpPr>
        <p:spPr>
          <a:xfrm>
            <a:off x="1066532" y="4152313"/>
            <a:ext cx="7200000" cy="2340000"/>
          </a:xfrm>
          <a:prstGeom prst="rect">
            <a:avLst/>
          </a:prstGeom>
          <a:blipFill dpi="0" rotWithShape="1">
            <a:blip r:embed="rId3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491" b="91321" l="4916" r="9769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437" t="-24280" r="-3287" b="-139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FD3AF1A-B1F5-4639-AC0D-3E673226227B}"/>
              </a:ext>
            </a:extLst>
          </p:cNvPr>
          <p:cNvSpPr/>
          <p:nvPr/>
        </p:nvSpPr>
        <p:spPr>
          <a:xfrm>
            <a:off x="7248093" y="1761730"/>
            <a:ext cx="1609160" cy="504000"/>
          </a:xfrm>
          <a:prstGeom prst="roundRect">
            <a:avLst/>
          </a:prstGeom>
          <a:solidFill>
            <a:srgbClr val="ECECEC"/>
          </a:solidFill>
          <a:ln>
            <a:solidFill>
              <a:srgbClr val="65C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Hadoop</a:t>
            </a:r>
            <a:endParaRPr lang="ko-KR" altLang="en-US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C68A45-2F1C-473C-8B0E-CE789D156D3B}"/>
              </a:ext>
            </a:extLst>
          </p:cNvPr>
          <p:cNvCxnSpPr>
            <a:cxnSpLocks/>
          </p:cNvCxnSpPr>
          <p:nvPr/>
        </p:nvCxnSpPr>
        <p:spPr>
          <a:xfrm flipV="1">
            <a:off x="4749091" y="3284984"/>
            <a:ext cx="0" cy="90000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12DFE28-0726-4179-97D4-E51F61141430}"/>
              </a:ext>
            </a:extLst>
          </p:cNvPr>
          <p:cNvCxnSpPr>
            <a:cxnSpLocks/>
          </p:cNvCxnSpPr>
          <p:nvPr/>
        </p:nvCxnSpPr>
        <p:spPr>
          <a:xfrm flipH="1">
            <a:off x="5122093" y="3284984"/>
            <a:ext cx="9764" cy="900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B09163-1D0C-4A02-BB32-782DCCC48F5B}"/>
              </a:ext>
            </a:extLst>
          </p:cNvPr>
          <p:cNvSpPr txBox="1"/>
          <p:nvPr/>
        </p:nvSpPr>
        <p:spPr>
          <a:xfrm>
            <a:off x="2771800" y="4459178"/>
            <a:ext cx="1390381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TCP/IP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67A307-4140-4943-BEDA-1A80E2D9DA59}"/>
              </a:ext>
            </a:extLst>
          </p:cNvPr>
          <p:cNvSpPr txBox="1"/>
          <p:nvPr/>
        </p:nvSpPr>
        <p:spPr>
          <a:xfrm>
            <a:off x="3610167" y="3533629"/>
            <a:ext cx="1128835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ABCE55-7B5A-4021-8CE8-3F6418CB8D94}"/>
              </a:ext>
            </a:extLst>
          </p:cNvPr>
          <p:cNvCxnSpPr>
            <a:cxnSpLocks/>
          </p:cNvCxnSpPr>
          <p:nvPr/>
        </p:nvCxnSpPr>
        <p:spPr>
          <a:xfrm>
            <a:off x="6053739" y="2832434"/>
            <a:ext cx="1080000" cy="396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2034E0A-90CA-4EE6-BFEF-045255660373}"/>
              </a:ext>
            </a:extLst>
          </p:cNvPr>
          <p:cNvCxnSpPr>
            <a:cxnSpLocks/>
          </p:cNvCxnSpPr>
          <p:nvPr/>
        </p:nvCxnSpPr>
        <p:spPr>
          <a:xfrm flipV="1">
            <a:off x="6053739" y="2013730"/>
            <a:ext cx="1080000" cy="396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18518F5-C2C9-4DB7-9D78-F372D17372AC}"/>
              </a:ext>
            </a:extLst>
          </p:cNvPr>
          <p:cNvCxnSpPr>
            <a:cxnSpLocks/>
          </p:cNvCxnSpPr>
          <p:nvPr/>
        </p:nvCxnSpPr>
        <p:spPr>
          <a:xfrm>
            <a:off x="2504500" y="2415416"/>
            <a:ext cx="126000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B53223A-A721-48E1-8EAF-AC3BCC81605C}"/>
              </a:ext>
            </a:extLst>
          </p:cNvPr>
          <p:cNvSpPr txBox="1"/>
          <p:nvPr/>
        </p:nvSpPr>
        <p:spPr>
          <a:xfrm>
            <a:off x="2301579" y="1772816"/>
            <a:ext cx="1665842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2FF9CD2-41E2-41BF-BE4D-6710205717E1}"/>
              </a:ext>
            </a:extLst>
          </p:cNvPr>
          <p:cNvCxnSpPr>
            <a:cxnSpLocks/>
          </p:cNvCxnSpPr>
          <p:nvPr/>
        </p:nvCxnSpPr>
        <p:spPr>
          <a:xfrm flipH="1">
            <a:off x="2504500" y="2904569"/>
            <a:ext cx="126000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87EF03F-67A9-499B-B935-C3F49184E41D}"/>
              </a:ext>
            </a:extLst>
          </p:cNvPr>
          <p:cNvSpPr txBox="1"/>
          <p:nvPr/>
        </p:nvSpPr>
        <p:spPr>
          <a:xfrm>
            <a:off x="2570083" y="3019018"/>
            <a:ext cx="1128835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91931D-FA17-4AC8-8153-464A7169A11C}"/>
              </a:ext>
            </a:extLst>
          </p:cNvPr>
          <p:cNvGrpSpPr/>
          <p:nvPr/>
        </p:nvGrpSpPr>
        <p:grpSpPr>
          <a:xfrm>
            <a:off x="100860" y="1638518"/>
            <a:ext cx="2187969" cy="1862490"/>
            <a:chOff x="100860" y="1638518"/>
            <a:chExt cx="2187969" cy="1862490"/>
          </a:xfrm>
        </p:grpSpPr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F20E630B-37A4-4689-B250-48F4FAD7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6328" y="2199977"/>
              <a:ext cx="1537032" cy="12600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261BDD-A4E6-4EE6-A471-A5D4B338765E}"/>
                </a:ext>
              </a:extLst>
            </p:cNvPr>
            <p:cNvSpPr/>
            <p:nvPr/>
          </p:nvSpPr>
          <p:spPr>
            <a:xfrm>
              <a:off x="100860" y="1842137"/>
              <a:ext cx="2187969" cy="1658871"/>
            </a:xfrm>
            <a:prstGeom prst="rect">
              <a:avLst/>
            </a:prstGeom>
            <a:noFill/>
            <a:ln>
              <a:solidFill>
                <a:srgbClr val="65C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2B9D3B6-CDBC-44F6-8204-E81F4FEA3BDD}"/>
                </a:ext>
              </a:extLst>
            </p:cNvPr>
            <p:cNvSpPr/>
            <p:nvPr/>
          </p:nvSpPr>
          <p:spPr>
            <a:xfrm>
              <a:off x="413577" y="1638518"/>
              <a:ext cx="1562534" cy="504000"/>
            </a:xfrm>
            <a:prstGeom prst="roundRect">
              <a:avLst/>
            </a:prstGeom>
            <a:solidFill>
              <a:srgbClr val="ECECEC"/>
            </a:solidFill>
            <a:ln>
              <a:solidFill>
                <a:srgbClr val="65C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Client</a:t>
              </a:r>
              <a:endParaRPr lang="ko-KR" altLang="en-US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FC24-19F6-49C9-B9C3-01604CCD4200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FD4A41-9CF1-4AB4-9111-37A389D3F523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71CAC-DF67-4248-B0E3-27D8AB10FC10}"/>
              </a:ext>
            </a:extLst>
          </p:cNvPr>
          <p:cNvSpPr txBox="1"/>
          <p:nvPr/>
        </p:nvSpPr>
        <p:spPr>
          <a:xfrm>
            <a:off x="251520" y="216000"/>
            <a:ext cx="4219488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#02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HW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105F97-7B0B-4F58-A8E7-D69E85F21B84}"/>
              </a:ext>
            </a:extLst>
          </p:cNvPr>
          <p:cNvSpPr/>
          <p:nvPr/>
        </p:nvSpPr>
        <p:spPr>
          <a:xfrm>
            <a:off x="4245316" y="2222866"/>
            <a:ext cx="1440000" cy="900000"/>
          </a:xfrm>
          <a:prstGeom prst="roundRect">
            <a:avLst/>
          </a:prstGeom>
          <a:solidFill>
            <a:srgbClr val="ECECEC"/>
          </a:solidFill>
          <a:ln>
            <a:solidFill>
              <a:srgbClr val="65C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WAS</a:t>
            </a:r>
            <a:endParaRPr lang="ko-KR" altLang="en-US" sz="4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103FBC7-3BD6-43A3-9420-8B38CC158900}"/>
              </a:ext>
            </a:extLst>
          </p:cNvPr>
          <p:cNvCxnSpPr>
            <a:cxnSpLocks/>
          </p:cNvCxnSpPr>
          <p:nvPr/>
        </p:nvCxnSpPr>
        <p:spPr>
          <a:xfrm flipV="1">
            <a:off x="4192457" y="5666482"/>
            <a:ext cx="1545715" cy="1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2146522-0E37-4876-8FA8-B817B6687C95}"/>
              </a:ext>
            </a:extLst>
          </p:cNvPr>
          <p:cNvGrpSpPr/>
          <p:nvPr/>
        </p:nvGrpSpPr>
        <p:grpSpPr>
          <a:xfrm>
            <a:off x="4515315" y="4354036"/>
            <a:ext cx="900000" cy="720000"/>
            <a:chOff x="4572000" y="4422113"/>
            <a:chExt cx="900000" cy="720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C33192D-2D93-44C4-8804-93240292EA2F}"/>
                </a:ext>
              </a:extLst>
            </p:cNvPr>
            <p:cNvGrpSpPr/>
            <p:nvPr/>
          </p:nvGrpSpPr>
          <p:grpSpPr>
            <a:xfrm>
              <a:off x="4572000" y="4422113"/>
              <a:ext cx="900000" cy="720000"/>
              <a:chOff x="303696" y="3898152"/>
              <a:chExt cx="3024336" cy="2520280"/>
            </a:xfrm>
          </p:grpSpPr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8A2EEF67-46AD-4F08-9095-285789A6A3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b="16667"/>
              <a:stretch/>
            </p:blipFill>
            <p:spPr>
              <a:xfrm>
                <a:off x="303696" y="3898152"/>
                <a:ext cx="3024336" cy="2520280"/>
              </a:xfrm>
              <a:prstGeom prst="rect">
                <a:avLst/>
              </a:prstGeom>
            </p:spPr>
          </p:pic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76184D0-4CB5-402A-BE0D-846580E0D348}"/>
                  </a:ext>
                </a:extLst>
              </p:cNvPr>
              <p:cNvSpPr/>
              <p:nvPr/>
            </p:nvSpPr>
            <p:spPr>
              <a:xfrm>
                <a:off x="465864" y="4178748"/>
                <a:ext cx="2700000" cy="1706092"/>
              </a:xfrm>
              <a:prstGeom prst="roundRect">
                <a:avLst>
                  <a:gd name="adj" fmla="val 356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F8916-841F-4D43-95A4-25556CC92A9D}"/>
                </a:ext>
              </a:extLst>
            </p:cNvPr>
            <p:cNvSpPr txBox="1"/>
            <p:nvPr/>
          </p:nvSpPr>
          <p:spPr>
            <a:xfrm>
              <a:off x="4723217" y="4551281"/>
              <a:ext cx="6369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PAD</a:t>
              </a:r>
              <a:endParaRPr lang="ko-KR" altLang="en-US" sz="2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D9FA81-8E3E-4DE6-A601-4C3DC08018CE}"/>
              </a:ext>
            </a:extLst>
          </p:cNvPr>
          <p:cNvGrpSpPr/>
          <p:nvPr/>
        </p:nvGrpSpPr>
        <p:grpSpPr>
          <a:xfrm>
            <a:off x="7384830" y="2492896"/>
            <a:ext cx="1335686" cy="1353300"/>
            <a:chOff x="7504157" y="2629698"/>
            <a:chExt cx="1335686" cy="135330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0F8031-1661-4646-84DD-E363BACF8892}"/>
                </a:ext>
              </a:extLst>
            </p:cNvPr>
            <p:cNvSpPr txBox="1"/>
            <p:nvPr/>
          </p:nvSpPr>
          <p:spPr>
            <a:xfrm>
              <a:off x="7504157" y="3429000"/>
              <a:ext cx="1335686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Oracle</a:t>
              </a:r>
              <a:endPara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B8E246BA-D74E-40CA-A30D-D89A4F693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22000" y="2629698"/>
              <a:ext cx="900000" cy="900000"/>
            </a:xfrm>
            <a:prstGeom prst="rect">
              <a:avLst/>
            </a:prstGeom>
          </p:spPr>
        </p:pic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9CC05E6-68AF-46BA-9BBC-8E5A76137841}"/>
              </a:ext>
            </a:extLst>
          </p:cNvPr>
          <p:cNvCxnSpPr>
            <a:cxnSpLocks/>
          </p:cNvCxnSpPr>
          <p:nvPr/>
        </p:nvCxnSpPr>
        <p:spPr>
          <a:xfrm flipV="1">
            <a:off x="3275856" y="4682973"/>
            <a:ext cx="1080000" cy="540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059B826-4F8A-45DD-9BF7-C5A0479F1603}"/>
              </a:ext>
            </a:extLst>
          </p:cNvPr>
          <p:cNvSpPr txBox="1"/>
          <p:nvPr/>
        </p:nvSpPr>
        <p:spPr>
          <a:xfrm>
            <a:off x="5122093" y="3536764"/>
            <a:ext cx="1390381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TCP/IP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F59F08-EAF0-4469-AFFF-267877E4EA51}"/>
              </a:ext>
            </a:extLst>
          </p:cNvPr>
          <p:cNvSpPr txBox="1"/>
          <p:nvPr/>
        </p:nvSpPr>
        <p:spPr>
          <a:xfrm>
            <a:off x="3893708" y="5755322"/>
            <a:ext cx="214321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 BUS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C6ABC29-6D1C-4F57-85B6-2FE2C890F47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8" b="100000" l="0" r="100000">
                        <a14:foregroundMark x1="28316" y1="39031" x2="28316" y2="39031"/>
                        <a14:foregroundMark x1="24362" y1="52806" x2="24362" y2="52806"/>
                        <a14:foregroundMark x1="53699" y1="36862" x2="53699" y2="36862"/>
                        <a14:foregroundMark x1="44515" y1="36607" x2="44515" y2="36607"/>
                        <a14:foregroundMark x1="18367" y1="41454" x2="18367" y2="41454"/>
                        <a14:foregroundMark x1="59311" y1="56378" x2="59311" y2="56378"/>
                        <a14:foregroundMark x1="44898" y1="57015" x2="44898" y2="57015"/>
                        <a14:foregroundMark x1="32526" y1="53189" x2="32526" y2="53189"/>
                        <a14:backgroundMark x1="9211" y1="18421" x2="9211" y2="18421"/>
                        <a14:backgroundMark x1="91447" y1="21711" x2="91447" y2="21711"/>
                        <a14:backgroundMark x1="80921" y1="25658" x2="80921" y2="25658"/>
                        <a14:backgroundMark x1="78947" y1="32237" x2="78947" y2="32237"/>
                        <a14:backgroundMark x1="83553" y1="45395" x2="84211" y2="46711"/>
                        <a14:backgroundMark x1="80921" y1="59211" x2="80921" y2="59211"/>
                        <a14:backgroundMark x1="78947" y1="63158" x2="78947" y2="63158"/>
                        <a14:backgroundMark x1="76974" y1="68421" x2="76974" y2="68421"/>
                        <a14:backgroundMark x1="61184" y1="5921" x2="61184" y2="5921"/>
                        <a14:backgroundMark x1="58553" y1="7237" x2="58553" y2="7237"/>
                        <a14:backgroundMark x1="8553" y1="55921" x2="8553" y2="55921"/>
                        <a14:backgroundMark x1="11184" y1="61842" x2="11184" y2="61842"/>
                        <a14:backgroundMark x1="16447" y1="69737" x2="16447" y2="69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239" y="5387816"/>
            <a:ext cx="631519" cy="631519"/>
          </a:xfrm>
          <a:prstGeom prst="rect">
            <a:avLst/>
          </a:prstGeom>
        </p:spPr>
      </p:pic>
      <p:pic>
        <p:nvPicPr>
          <p:cNvPr id="41" name="Picture 4">
            <a:extLst>
              <a:ext uri="{FF2B5EF4-FFF2-40B4-BE49-F238E27FC236}">
                <a16:creationId xmlns:a16="http://schemas.microsoft.com/office/drawing/2014/main" id="{10CA44B2-047F-496B-84F3-25589769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890" y="5123232"/>
            <a:ext cx="1440000" cy="107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C0405E-67E6-46C0-A5DD-ED6B0BA5D3A6}"/>
              </a:ext>
            </a:extLst>
          </p:cNvPr>
          <p:cNvSpPr txBox="1"/>
          <p:nvPr/>
        </p:nvSpPr>
        <p:spPr>
          <a:xfrm>
            <a:off x="1297498" y="5974378"/>
            <a:ext cx="218796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Latte Panda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C75F4FF-8F69-4D77-9162-04E7B96FC694}"/>
              </a:ext>
            </a:extLst>
          </p:cNvPr>
          <p:cNvSpPr txBox="1"/>
          <p:nvPr/>
        </p:nvSpPr>
        <p:spPr>
          <a:xfrm>
            <a:off x="3167181" y="5974378"/>
            <a:ext cx="10074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5B1D62FF-1D20-4F5E-BFB6-0B528AFECA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28" b="100000" l="0" r="100000">
                        <a14:foregroundMark x1="28316" y1="39031" x2="28316" y2="39031"/>
                        <a14:foregroundMark x1="24362" y1="52806" x2="24362" y2="52806"/>
                        <a14:foregroundMark x1="53699" y1="36862" x2="53699" y2="36862"/>
                        <a14:foregroundMark x1="44515" y1="36607" x2="44515" y2="36607"/>
                        <a14:foregroundMark x1="18367" y1="41454" x2="18367" y2="41454"/>
                        <a14:foregroundMark x1="59311" y1="56378" x2="59311" y2="56378"/>
                        <a14:foregroundMark x1="44898" y1="57015" x2="44898" y2="57015"/>
                        <a14:foregroundMark x1="32526" y1="53189" x2="32526" y2="53189"/>
                        <a14:backgroundMark x1="9211" y1="18421" x2="9211" y2="18421"/>
                        <a14:backgroundMark x1="91447" y1="21711" x2="91447" y2="21711"/>
                        <a14:backgroundMark x1="80921" y1="25658" x2="80921" y2="25658"/>
                        <a14:backgroundMark x1="78947" y1="32237" x2="78947" y2="32237"/>
                        <a14:backgroundMark x1="83553" y1="45395" x2="84211" y2="46711"/>
                        <a14:backgroundMark x1="80921" y1="59211" x2="80921" y2="59211"/>
                        <a14:backgroundMark x1="78947" y1="63158" x2="78947" y2="63158"/>
                        <a14:backgroundMark x1="76974" y1="68421" x2="76974" y2="68421"/>
                        <a14:backgroundMark x1="61184" y1="5921" x2="61184" y2="5921"/>
                        <a14:backgroundMark x1="58553" y1="7237" x2="58553" y2="7237"/>
                        <a14:backgroundMark x1="8553" y1="55921" x2="8553" y2="55921"/>
                        <a14:backgroundMark x1="11184" y1="61842" x2="11184" y2="61842"/>
                        <a14:backgroundMark x1="16447" y1="69737" x2="16447" y2="69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604" y="5349905"/>
            <a:ext cx="631519" cy="631519"/>
          </a:xfrm>
          <a:prstGeom prst="rect">
            <a:avLst/>
          </a:prstGeom>
        </p:spPr>
      </p:pic>
      <p:pic>
        <p:nvPicPr>
          <p:cNvPr id="58" name="Picture 4">
            <a:extLst>
              <a:ext uri="{FF2B5EF4-FFF2-40B4-BE49-F238E27FC236}">
                <a16:creationId xmlns:a16="http://schemas.microsoft.com/office/drawing/2014/main" id="{401D4D87-A1F4-49A3-BEE3-87ADC8F03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33" y="5082291"/>
            <a:ext cx="1440000" cy="107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E139179-A894-4A3C-97E8-E7399D971163}"/>
              </a:ext>
            </a:extLst>
          </p:cNvPr>
          <p:cNvSpPr txBox="1"/>
          <p:nvPr/>
        </p:nvSpPr>
        <p:spPr>
          <a:xfrm>
            <a:off x="6517790" y="5930821"/>
            <a:ext cx="19200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Latte Panda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E7AE88-0350-47E2-8957-05AC0D9D68CB}"/>
              </a:ext>
            </a:extLst>
          </p:cNvPr>
          <p:cNvSpPr txBox="1"/>
          <p:nvPr/>
        </p:nvSpPr>
        <p:spPr>
          <a:xfrm>
            <a:off x="5737546" y="5936467"/>
            <a:ext cx="10074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0" name="Picture 5">
            <a:extLst>
              <a:ext uri="{FF2B5EF4-FFF2-40B4-BE49-F238E27FC236}">
                <a16:creationId xmlns:a16="http://schemas.microsoft.com/office/drawing/2014/main" id="{2F31B77E-2669-44EC-9715-6958A623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10900" y1="8633" x2="10900" y2="8633"/>
                        <a14:foregroundMark x1="6635" y1="7194" x2="6635" y2="7194"/>
                        <a14:foregroundMark x1="7109" y1="17986" x2="7109" y2="17986"/>
                        <a14:foregroundMark x1="7109" y1="31655" x2="7109" y2="31655"/>
                        <a14:foregroundMark x1="6635" y1="47482" x2="6635" y2="47482"/>
                        <a14:foregroundMark x1="5213" y1="62590" x2="5213" y2="62590"/>
                        <a14:foregroundMark x1="8531" y1="55396" x2="8531" y2="55396"/>
                        <a14:foregroundMark x1="8531" y1="69784" x2="8531" y2="69784"/>
                        <a14:foregroundMark x1="8057" y1="56835" x2="8057" y2="56835"/>
                        <a14:foregroundMark x1="6161" y1="69784" x2="6161" y2="69784"/>
                        <a14:foregroundMark x1="8531" y1="81295" x2="8531" y2="81295"/>
                        <a14:foregroundMark x1="9953" y1="90647" x2="9953" y2="90647"/>
                        <a14:foregroundMark x1="7109" y1="76259" x2="7109" y2="76259"/>
                        <a14:foregroundMark x1="6635" y1="92086" x2="6635" y2="92086"/>
                        <a14:foregroundMark x1="7109" y1="88489" x2="7109" y2="88489"/>
                        <a14:foregroundMark x1="11374" y1="95683" x2="11374" y2="95683"/>
                        <a14:foregroundMark x1="19431" y1="92806" x2="19431" y2="92806"/>
                        <a14:foregroundMark x1="29858" y1="92806" x2="29858" y2="92806"/>
                        <a14:foregroundMark x1="35545" y1="94245" x2="35545" y2="94245"/>
                        <a14:foregroundMark x1="21327" y1="53237" x2="21327" y2="53957"/>
                        <a14:foregroundMark x1="29384" y1="58993" x2="29384" y2="58993"/>
                        <a14:foregroundMark x1="38389" y1="56115" x2="38389" y2="56115"/>
                        <a14:foregroundMark x1="45498" y1="60432" x2="45498" y2="60432"/>
                        <a14:foregroundMark x1="43128" y1="64748" x2="43128" y2="64748"/>
                        <a14:foregroundMark x1="24171" y1="68345" x2="24171" y2="68345"/>
                        <a14:foregroundMark x1="32227" y1="67626" x2="32227" y2="67626"/>
                        <a14:foregroundMark x1="20379" y1="70504" x2="20379" y2="70504"/>
                        <a14:foregroundMark x1="20853" y1="63309" x2="20853" y2="63309"/>
                        <a14:foregroundMark x1="21327" y1="53957" x2="21327" y2="53957"/>
                        <a14:foregroundMark x1="21327" y1="50360" x2="21327" y2="50360"/>
                        <a14:foregroundMark x1="21801" y1="58273" x2="21801" y2="58273"/>
                        <a14:foregroundMark x1="26066" y1="50360" x2="26066" y2="50360"/>
                        <a14:foregroundMark x1="34597" y1="51799" x2="34597" y2="51799"/>
                        <a14:foregroundMark x1="17536" y1="6475" x2="17536" y2="6475"/>
                        <a14:foregroundMark x1="23223" y1="5036" x2="23223" y2="5036"/>
                        <a14:foregroundMark x1="29384" y1="6475" x2="29384" y2="6475"/>
                        <a14:foregroundMark x1="36019" y1="6475" x2="36019" y2="6475"/>
                        <a14:foregroundMark x1="41232" y1="6475" x2="41232" y2="6475"/>
                        <a14:foregroundMark x1="57820" y1="8633" x2="57820" y2="8633"/>
                        <a14:foregroundMark x1="67299" y1="8633" x2="67299" y2="8633"/>
                        <a14:foregroundMark x1="54028" y1="3597" x2="54028" y2="3597"/>
                        <a14:foregroundMark x1="54028" y1="6475" x2="54028" y2="6475"/>
                        <a14:foregroundMark x1="73460" y1="6475" x2="73460" y2="6475"/>
                        <a14:foregroundMark x1="63033" y1="5036" x2="63033" y2="5036"/>
                        <a14:foregroundMark x1="64929" y1="9353" x2="64929" y2="9353"/>
                        <a14:foregroundMark x1="72986" y1="5036" x2="72986" y2="5036"/>
                        <a14:foregroundMark x1="79147" y1="5036" x2="79147" y2="5036"/>
                        <a14:foregroundMark x1="80569" y1="8633" x2="80569" y2="8633"/>
                        <a14:foregroundMark x1="84834" y1="2878" x2="84834" y2="2878"/>
                        <a14:foregroundMark x1="87678" y1="7194" x2="87678" y2="7194"/>
                        <a14:foregroundMark x1="90521" y1="5036" x2="90521" y2="5036"/>
                        <a14:foregroundMark x1="94313" y1="11511" x2="94313" y2="11511"/>
                        <a14:foregroundMark x1="95261" y1="20863" x2="95261" y2="20863"/>
                        <a14:foregroundMark x1="94787" y1="27338" x2="94787" y2="28058"/>
                        <a14:foregroundMark x1="94787" y1="34532" x2="94787" y2="34532"/>
                        <a14:foregroundMark x1="95261" y1="42446" x2="95261" y2="42446"/>
                        <a14:foregroundMark x1="94787" y1="51799" x2="94787" y2="51799"/>
                        <a14:foregroundMark x1="95735" y1="57554" x2="95735" y2="57554"/>
                        <a14:foregroundMark x1="94787" y1="67626" x2="94787" y2="67626"/>
                        <a14:foregroundMark x1="95261" y1="71942" x2="95261" y2="71942"/>
                        <a14:foregroundMark x1="95261" y1="79137" x2="95261" y2="79137"/>
                        <a14:foregroundMark x1="95261" y1="85612" x2="95261" y2="85612"/>
                        <a14:foregroundMark x1="94313" y1="92086" x2="94313" y2="92086"/>
                        <a14:foregroundMark x1="93839" y1="94964" x2="93839" y2="94964"/>
                        <a14:foregroundMark x1="87204" y1="86331" x2="87204" y2="86331"/>
                        <a14:foregroundMark x1="85782" y1="94245" x2="85782" y2="94245"/>
                        <a14:foregroundMark x1="81517" y1="87050" x2="81517" y2="87050"/>
                        <a14:foregroundMark x1="81043" y1="90647" x2="81043" y2="90647"/>
                        <a14:foregroundMark x1="93839" y1="15108" x2="93839" y2="15108"/>
                        <a14:foregroundMark x1="93365" y1="25180" x2="93365" y2="25180"/>
                        <a14:foregroundMark x1="93839" y1="33813" x2="93839" y2="33813"/>
                        <a14:foregroundMark x1="93839" y1="45324" x2="93839" y2="45324"/>
                        <a14:foregroundMark x1="92891" y1="22302" x2="92891" y2="22302"/>
                        <a14:foregroundMark x1="94313" y1="43165" x2="94313" y2="43165"/>
                        <a14:foregroundMark x1="91943" y1="41007" x2="91943" y2="41007"/>
                        <a14:foregroundMark x1="92891" y1="51079" x2="92891" y2="51079"/>
                        <a14:foregroundMark x1="93365" y1="57554" x2="93365" y2="57554"/>
                        <a14:foregroundMark x1="93839" y1="61151" x2="93839" y2="61151"/>
                        <a14:foregroundMark x1="92417" y1="66187" x2="92417" y2="66187"/>
                        <a14:foregroundMark x1="92891" y1="71223" x2="92891" y2="71223"/>
                        <a14:foregroundMark x1="97156" y1="7194" x2="97156" y2="7194"/>
                        <a14:foregroundMark x1="97156" y1="24460" x2="97156" y2="24460"/>
                        <a14:foregroundMark x1="97156" y1="30216" x2="97156" y2="30216"/>
                        <a14:foregroundMark x1="97630" y1="35252" x2="97630" y2="35252"/>
                        <a14:foregroundMark x1="92891" y1="75540" x2="92891" y2="75540"/>
                        <a14:foregroundMark x1="92891" y1="83453" x2="92891" y2="83453"/>
                        <a14:foregroundMark x1="91943" y1="88489" x2="91943" y2="88489"/>
                        <a14:foregroundMark x1="84834" y1="91367" x2="84834" y2="91367"/>
                        <a14:foregroundMark x1="78673" y1="94245" x2="78673" y2="94245"/>
                        <a14:foregroundMark x1="70616" y1="92806" x2="70616" y2="92806"/>
                        <a14:foregroundMark x1="77725" y1="89928" x2="77725" y2="89928"/>
                        <a14:foregroundMark x1="76303" y1="87770" x2="76303" y2="87770"/>
                        <a14:foregroundMark x1="75355" y1="92086" x2="75355" y2="92086"/>
                        <a14:foregroundMark x1="70142" y1="86331" x2="70142" y2="86331"/>
                        <a14:foregroundMark x1="68246" y1="96403" x2="68246" y2="96403"/>
                        <a14:foregroundMark x1="64455" y1="90647" x2="64455" y2="90647"/>
                        <a14:foregroundMark x1="61611" y1="92806" x2="61611" y2="92806"/>
                        <a14:foregroundMark x1="56872" y1="91367" x2="56872" y2="91367"/>
                        <a14:foregroundMark x1="53081" y1="94964" x2="53081" y2="94964"/>
                        <a14:foregroundMark x1="46445" y1="95683" x2="46445" y2="95683"/>
                        <a14:foregroundMark x1="43602" y1="93525" x2="43602" y2="93525"/>
                        <a14:foregroundMark x1="39336" y1="94245" x2="39336" y2="94245"/>
                        <a14:foregroundMark x1="26540" y1="96403" x2="26540" y2="96403"/>
                        <a14:foregroundMark x1="21801" y1="94245" x2="21801" y2="94245"/>
                        <a14:foregroundMark x1="16588" y1="95683" x2="16588" y2="95683"/>
                        <a14:foregroundMark x1="14218" y1="90647" x2="14218" y2="90647"/>
                        <a14:foregroundMark x1="24645" y1="87050" x2="24645" y2="87050"/>
                        <a14:foregroundMark x1="29384" y1="88489" x2="29384" y2="88489"/>
                        <a14:foregroundMark x1="33649" y1="88489" x2="33649" y2="88489"/>
                        <a14:foregroundMark x1="50237" y1="93525" x2="50237" y2="93525"/>
                        <a14:foregroundMark x1="49763" y1="93525" x2="49763" y2="93525"/>
                        <a14:foregroundMark x1="33649" y1="61871" x2="33649" y2="61871"/>
                        <a14:foregroundMark x1="43602" y1="56115" x2="43602" y2="56115"/>
                        <a14:foregroundMark x1="44550" y1="50360" x2="44550" y2="50360"/>
                        <a14:foregroundMark x1="35545" y1="50360" x2="35545" y2="50360"/>
                        <a14:foregroundMark x1="29858" y1="46763" x2="29858" y2="46763"/>
                        <a14:foregroundMark x1="37915" y1="46043" x2="37915" y2="46043"/>
                        <a14:foregroundMark x1="44076" y1="47482" x2="44076" y2="47482"/>
                        <a14:foregroundMark x1="46445" y1="46763" x2="46445" y2="46763"/>
                        <a14:foregroundMark x1="24171" y1="46763" x2="24171" y2="46763"/>
                        <a14:foregroundMark x1="29384" y1="46763" x2="30332" y2="46763"/>
                        <a14:foregroundMark x1="33175" y1="47482" x2="33175" y2="47482"/>
                        <a14:foregroundMark x1="34597" y1="47482" x2="34597" y2="47482"/>
                        <a14:foregroundMark x1="38389" y1="47482" x2="38389" y2="47482"/>
                        <a14:foregroundMark x1="40284" y1="47482" x2="40284" y2="47482"/>
                        <a14:foregroundMark x1="44550" y1="88489" x2="44550" y2="88489"/>
                        <a14:foregroundMark x1="50237" y1="87770" x2="50237" y2="87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147" y="4368189"/>
            <a:ext cx="1080000" cy="7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B80372E-A404-431B-A031-71A557A23D00}"/>
              </a:ext>
            </a:extLst>
          </p:cNvPr>
          <p:cNvSpPr txBox="1"/>
          <p:nvPr/>
        </p:nvSpPr>
        <p:spPr>
          <a:xfrm>
            <a:off x="5329819" y="4463899"/>
            <a:ext cx="10074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Pad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4738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id="{82887EFE-6A55-4DD4-8869-7552A7513930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20DB71-5986-49F9-9DB7-22A20747ED98}"/>
              </a:ext>
            </a:extLst>
          </p:cNvPr>
          <p:cNvSpPr txBox="1"/>
          <p:nvPr/>
        </p:nvSpPr>
        <p:spPr>
          <a:xfrm>
            <a:off x="251520" y="216000"/>
            <a:ext cx="4219488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#02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-Web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Application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B87AA0F-CCD0-4E17-AAC7-5B38C8DACC17}"/>
              </a:ext>
            </a:extLst>
          </p:cNvPr>
          <p:cNvSpPr/>
          <p:nvPr/>
        </p:nvSpPr>
        <p:spPr>
          <a:xfrm>
            <a:off x="1619672" y="1304984"/>
            <a:ext cx="7380000" cy="1980000"/>
          </a:xfrm>
          <a:prstGeom prst="rect">
            <a:avLst/>
          </a:prstGeom>
          <a:solidFill>
            <a:srgbClr val="FBD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7" name="모서리가 둥근 직사각형 64">
            <a:extLst>
              <a:ext uri="{FF2B5EF4-FFF2-40B4-BE49-F238E27FC236}">
                <a16:creationId xmlns:a16="http://schemas.microsoft.com/office/drawing/2014/main" id="{B1214EAA-EDA9-4544-855E-51B49D72A93F}"/>
              </a:ext>
            </a:extLst>
          </p:cNvPr>
          <p:cNvSpPr/>
          <p:nvPr/>
        </p:nvSpPr>
        <p:spPr>
          <a:xfrm>
            <a:off x="3059832" y="1340768"/>
            <a:ext cx="1260000" cy="1548000"/>
          </a:xfrm>
          <a:prstGeom prst="roundRect">
            <a:avLst>
              <a:gd name="adj" fmla="val 8612"/>
            </a:avLst>
          </a:prstGeom>
          <a:solidFill>
            <a:srgbClr val="FDE5E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Hive</a:t>
            </a:r>
            <a:endParaRPr lang="ko-KR" altLang="en-US" sz="2400" b="1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" name="모서리가 둥근 직사각형 68">
            <a:extLst>
              <a:ext uri="{FF2B5EF4-FFF2-40B4-BE49-F238E27FC236}">
                <a16:creationId xmlns:a16="http://schemas.microsoft.com/office/drawing/2014/main" id="{FED4000C-DC2A-4502-B3A6-50B2023469E4}"/>
              </a:ext>
            </a:extLst>
          </p:cNvPr>
          <p:cNvSpPr/>
          <p:nvPr/>
        </p:nvSpPr>
        <p:spPr>
          <a:xfrm>
            <a:off x="3131832" y="1988840"/>
            <a:ext cx="1116000" cy="504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Listener</a:t>
            </a:r>
            <a:endParaRPr lang="ko-KR" altLang="en-US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모서리가 둥근 직사각형 74">
            <a:extLst>
              <a:ext uri="{FF2B5EF4-FFF2-40B4-BE49-F238E27FC236}">
                <a16:creationId xmlns:a16="http://schemas.microsoft.com/office/drawing/2014/main" id="{38FE7BF8-54FD-44CA-B16B-7031B85BE62A}"/>
              </a:ext>
            </a:extLst>
          </p:cNvPr>
          <p:cNvSpPr/>
          <p:nvPr/>
        </p:nvSpPr>
        <p:spPr>
          <a:xfrm>
            <a:off x="3131832" y="1412776"/>
            <a:ext cx="1116000" cy="504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Hive</a:t>
            </a:r>
            <a:endParaRPr lang="ko-KR" altLang="en-US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1ADC3D17-EAC1-4185-8C17-6E35CA6A00AB}"/>
              </a:ext>
            </a:extLst>
          </p:cNvPr>
          <p:cNvCxnSpPr>
            <a:cxnSpLocks/>
          </p:cNvCxnSpPr>
          <p:nvPr/>
        </p:nvCxnSpPr>
        <p:spPr>
          <a:xfrm flipV="1">
            <a:off x="3689832" y="1765954"/>
            <a:ext cx="0" cy="43891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65">
            <a:extLst>
              <a:ext uri="{FF2B5EF4-FFF2-40B4-BE49-F238E27FC236}">
                <a16:creationId xmlns:a16="http://schemas.microsoft.com/office/drawing/2014/main" id="{E9D9C5D4-94F2-418A-8035-DCE9B60761F2}"/>
              </a:ext>
            </a:extLst>
          </p:cNvPr>
          <p:cNvSpPr/>
          <p:nvPr/>
        </p:nvSpPr>
        <p:spPr>
          <a:xfrm>
            <a:off x="4392480" y="1340768"/>
            <a:ext cx="4500000" cy="1548000"/>
          </a:xfrm>
          <a:prstGeom prst="roundRect">
            <a:avLst>
              <a:gd name="adj" fmla="val 6699"/>
            </a:avLst>
          </a:prstGeom>
          <a:solidFill>
            <a:srgbClr val="FDE5E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Hadoop</a:t>
            </a:r>
            <a:endParaRPr lang="ko-KR" altLang="en-US" sz="2400" b="1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모서리가 둥근 직사각형 75">
            <a:extLst>
              <a:ext uri="{FF2B5EF4-FFF2-40B4-BE49-F238E27FC236}">
                <a16:creationId xmlns:a16="http://schemas.microsoft.com/office/drawing/2014/main" id="{D19312B9-39F5-41D8-B037-455708C0219D}"/>
              </a:ext>
            </a:extLst>
          </p:cNvPr>
          <p:cNvSpPr/>
          <p:nvPr/>
        </p:nvSpPr>
        <p:spPr>
          <a:xfrm>
            <a:off x="4442931" y="1769584"/>
            <a:ext cx="792000" cy="71916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</a:t>
            </a:r>
            <a:b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</a:t>
            </a:r>
            <a:endParaRPr lang="ko-KR" altLang="en-US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모서리가 둥근 직사각형 76">
            <a:extLst>
              <a:ext uri="{FF2B5EF4-FFF2-40B4-BE49-F238E27FC236}">
                <a16:creationId xmlns:a16="http://schemas.microsoft.com/office/drawing/2014/main" id="{DAB3D0B4-F290-486E-B20F-87DDE77CA086}"/>
              </a:ext>
            </a:extLst>
          </p:cNvPr>
          <p:cNvSpPr/>
          <p:nvPr/>
        </p:nvSpPr>
        <p:spPr>
          <a:xfrm>
            <a:off x="5405575" y="1763595"/>
            <a:ext cx="1080000" cy="71916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Secondary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Name</a:t>
            </a:r>
            <a:b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Node</a:t>
            </a:r>
            <a:endParaRPr lang="ko-KR" altLang="en-US" sz="16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4" name="모서리가 둥근 직사각형 77">
            <a:extLst>
              <a:ext uri="{FF2B5EF4-FFF2-40B4-BE49-F238E27FC236}">
                <a16:creationId xmlns:a16="http://schemas.microsoft.com/office/drawing/2014/main" id="{16C5393F-0F16-45F4-A694-9B30FEA17308}"/>
              </a:ext>
            </a:extLst>
          </p:cNvPr>
          <p:cNvSpPr/>
          <p:nvPr/>
        </p:nvSpPr>
        <p:spPr>
          <a:xfrm>
            <a:off x="6556568" y="1754939"/>
            <a:ext cx="936000" cy="71916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Tracker</a:t>
            </a:r>
            <a:endParaRPr lang="ko-KR" altLang="en-US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1DA9E19D-0B07-406B-A36A-AB2A22B25D7D}"/>
              </a:ext>
            </a:extLst>
          </p:cNvPr>
          <p:cNvCxnSpPr>
            <a:cxnSpLocks/>
          </p:cNvCxnSpPr>
          <p:nvPr/>
        </p:nvCxnSpPr>
        <p:spPr>
          <a:xfrm>
            <a:off x="5126128" y="2124573"/>
            <a:ext cx="36004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584A89B8-E460-46E8-B40C-B111FDC3CE48}"/>
              </a:ext>
            </a:extLst>
          </p:cNvPr>
          <p:cNvCxnSpPr>
            <a:cxnSpLocks/>
          </p:cNvCxnSpPr>
          <p:nvPr/>
        </p:nvCxnSpPr>
        <p:spPr>
          <a:xfrm>
            <a:off x="4017417" y="1603475"/>
            <a:ext cx="554583" cy="273318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AF0D554-6B5E-4BC3-950C-3641AFAFB8BB}"/>
              </a:ext>
            </a:extLst>
          </p:cNvPr>
          <p:cNvSpPr/>
          <p:nvPr/>
        </p:nvSpPr>
        <p:spPr>
          <a:xfrm>
            <a:off x="7138147" y="3356992"/>
            <a:ext cx="1800000" cy="3240000"/>
          </a:xfrm>
          <a:prstGeom prst="rect">
            <a:avLst/>
          </a:prstGeom>
          <a:solidFill>
            <a:srgbClr val="F9B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BE12228A-B073-4AFD-99BB-66CA47A85D92}"/>
              </a:ext>
            </a:extLst>
          </p:cNvPr>
          <p:cNvSpPr/>
          <p:nvPr/>
        </p:nvSpPr>
        <p:spPr>
          <a:xfrm>
            <a:off x="7138147" y="3356992"/>
            <a:ext cx="1800000" cy="2880000"/>
          </a:xfrm>
          <a:prstGeom prst="rect">
            <a:avLst/>
          </a:prstGeom>
          <a:solidFill>
            <a:srgbClr val="FBD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Oracle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모서리가 둥근 직사각형 47">
            <a:extLst>
              <a:ext uri="{FF2B5EF4-FFF2-40B4-BE49-F238E27FC236}">
                <a16:creationId xmlns:a16="http://schemas.microsoft.com/office/drawing/2014/main" id="{C8AA6191-CA1E-4703-BD2B-E685F972CE51}"/>
              </a:ext>
            </a:extLst>
          </p:cNvPr>
          <p:cNvSpPr/>
          <p:nvPr/>
        </p:nvSpPr>
        <p:spPr>
          <a:xfrm>
            <a:off x="7386967" y="3747723"/>
            <a:ext cx="1332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Listener</a:t>
            </a:r>
            <a:endParaRPr lang="ko-KR" altLang="en-US" sz="20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9" name="원통 52">
            <a:extLst>
              <a:ext uri="{FF2B5EF4-FFF2-40B4-BE49-F238E27FC236}">
                <a16:creationId xmlns:a16="http://schemas.microsoft.com/office/drawing/2014/main" id="{C5368C1C-D75F-474F-A5EB-A0289DC4FF76}"/>
              </a:ext>
            </a:extLst>
          </p:cNvPr>
          <p:cNvSpPr/>
          <p:nvPr/>
        </p:nvSpPr>
        <p:spPr>
          <a:xfrm>
            <a:off x="7380640" y="5078596"/>
            <a:ext cx="1332000" cy="648000"/>
          </a:xfrm>
          <a:prstGeom prst="ca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endParaRPr lang="ko-KR" altLang="en-US" sz="20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214633CB-CAF5-4626-9AC6-8617C31849CB}"/>
              </a:ext>
            </a:extLst>
          </p:cNvPr>
          <p:cNvCxnSpPr>
            <a:cxnSpLocks/>
          </p:cNvCxnSpPr>
          <p:nvPr/>
        </p:nvCxnSpPr>
        <p:spPr>
          <a:xfrm>
            <a:off x="8056479" y="4428168"/>
            <a:ext cx="0" cy="525769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8768F569-7251-4572-970B-1ACD3A0123BD}"/>
              </a:ext>
            </a:extLst>
          </p:cNvPr>
          <p:cNvSpPr/>
          <p:nvPr/>
        </p:nvSpPr>
        <p:spPr>
          <a:xfrm>
            <a:off x="1619672" y="3361886"/>
            <a:ext cx="5040000" cy="3240000"/>
          </a:xfrm>
          <a:prstGeom prst="rect">
            <a:avLst/>
          </a:prstGeom>
          <a:solidFill>
            <a:srgbClr val="F9B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Linux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13BE8700-23A0-4CE9-B53D-E3CC30D51D1E}"/>
              </a:ext>
            </a:extLst>
          </p:cNvPr>
          <p:cNvSpPr/>
          <p:nvPr/>
        </p:nvSpPr>
        <p:spPr>
          <a:xfrm>
            <a:off x="1619672" y="3361886"/>
            <a:ext cx="5040000" cy="2880000"/>
          </a:xfrm>
          <a:prstGeom prst="rect">
            <a:avLst/>
          </a:prstGeom>
          <a:solidFill>
            <a:srgbClr val="FBD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JVM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CB1D3EAF-4FC1-48F6-B475-CB6E8D137FAE}"/>
              </a:ext>
            </a:extLst>
          </p:cNvPr>
          <p:cNvSpPr/>
          <p:nvPr/>
        </p:nvSpPr>
        <p:spPr>
          <a:xfrm>
            <a:off x="1619672" y="3361886"/>
            <a:ext cx="5040000" cy="2520000"/>
          </a:xfrm>
          <a:prstGeom prst="rect">
            <a:avLst/>
          </a:prstGeom>
          <a:solidFill>
            <a:srgbClr val="FD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Tomcat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0" name="모서리가 둥근 직사각형 9">
            <a:extLst>
              <a:ext uri="{FF2B5EF4-FFF2-40B4-BE49-F238E27FC236}">
                <a16:creationId xmlns:a16="http://schemas.microsoft.com/office/drawing/2014/main" id="{6A019958-7C3E-4001-B614-ED1D87DC5C72}"/>
              </a:ext>
            </a:extLst>
          </p:cNvPr>
          <p:cNvSpPr/>
          <p:nvPr/>
        </p:nvSpPr>
        <p:spPr>
          <a:xfrm>
            <a:off x="5086082" y="3406100"/>
            <a:ext cx="1440000" cy="2160000"/>
          </a:xfrm>
          <a:prstGeom prst="roundRect">
            <a:avLst/>
          </a:prstGeom>
          <a:solidFill>
            <a:srgbClr val="FBF0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MyBatis</a:t>
            </a:r>
            <a:endParaRPr lang="ko-KR" altLang="en-US" sz="2000" b="1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1" name="모서리가 둥근 직사각형 33">
            <a:extLst>
              <a:ext uri="{FF2B5EF4-FFF2-40B4-BE49-F238E27FC236}">
                <a16:creationId xmlns:a16="http://schemas.microsoft.com/office/drawing/2014/main" id="{1C104731-AB6E-4CCF-8203-A6C09296EB27}"/>
              </a:ext>
            </a:extLst>
          </p:cNvPr>
          <p:cNvSpPr/>
          <p:nvPr/>
        </p:nvSpPr>
        <p:spPr>
          <a:xfrm>
            <a:off x="5157223" y="3479745"/>
            <a:ext cx="1296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Mapper</a:t>
            </a:r>
            <a:endParaRPr lang="ko-KR" altLang="en-US" sz="20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2" name="모서리가 둥근 직사각형 34">
            <a:extLst>
              <a:ext uri="{FF2B5EF4-FFF2-40B4-BE49-F238E27FC236}">
                <a16:creationId xmlns:a16="http://schemas.microsoft.com/office/drawing/2014/main" id="{BF06AF54-1349-476A-BFE6-EEA00BF79416}"/>
              </a:ext>
            </a:extLst>
          </p:cNvPr>
          <p:cNvSpPr/>
          <p:nvPr/>
        </p:nvSpPr>
        <p:spPr>
          <a:xfrm>
            <a:off x="5157223" y="4647307"/>
            <a:ext cx="1296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XML</a:t>
            </a:r>
            <a:endParaRPr lang="ko-KR" altLang="en-US" sz="20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A3910CDF-2876-40CB-8DE0-12CBB24C1CBF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>
            <a:off x="5805223" y="4019745"/>
            <a:ext cx="0" cy="627562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모서리가 둥근 직사각형 8">
            <a:extLst>
              <a:ext uri="{FF2B5EF4-FFF2-40B4-BE49-F238E27FC236}">
                <a16:creationId xmlns:a16="http://schemas.microsoft.com/office/drawing/2014/main" id="{58A3A603-AE1F-4136-B849-7AF78BD1307B}"/>
              </a:ext>
            </a:extLst>
          </p:cNvPr>
          <p:cNvSpPr/>
          <p:nvPr/>
        </p:nvSpPr>
        <p:spPr>
          <a:xfrm>
            <a:off x="1819466" y="3399441"/>
            <a:ext cx="2880000" cy="2160000"/>
          </a:xfrm>
          <a:prstGeom prst="roundRect">
            <a:avLst>
              <a:gd name="adj" fmla="val 8612"/>
            </a:avLst>
          </a:prstGeom>
          <a:solidFill>
            <a:srgbClr val="FBF0E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SpringMVC</a:t>
            </a:r>
            <a:endParaRPr lang="ko-KR" altLang="en-US" sz="2000" b="1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9" name="모서리가 둥근 직사각형 10">
            <a:extLst>
              <a:ext uri="{FF2B5EF4-FFF2-40B4-BE49-F238E27FC236}">
                <a16:creationId xmlns:a16="http://schemas.microsoft.com/office/drawing/2014/main" id="{2872DB48-9126-447B-A69C-AA6C06880AEB}"/>
              </a:ext>
            </a:extLst>
          </p:cNvPr>
          <p:cNvSpPr/>
          <p:nvPr/>
        </p:nvSpPr>
        <p:spPr>
          <a:xfrm>
            <a:off x="1879291" y="4657742"/>
            <a:ext cx="1332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9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Dispatcher</a:t>
            </a:r>
            <a:endParaRPr lang="ko-KR" altLang="en-US" sz="19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0" name="모서리가 둥근 직사각형 11">
            <a:extLst>
              <a:ext uri="{FF2B5EF4-FFF2-40B4-BE49-F238E27FC236}">
                <a16:creationId xmlns:a16="http://schemas.microsoft.com/office/drawing/2014/main" id="{4C074C82-DA00-4666-B8A7-4D37024B7760}"/>
              </a:ext>
            </a:extLst>
          </p:cNvPr>
          <p:cNvSpPr/>
          <p:nvPr/>
        </p:nvSpPr>
        <p:spPr>
          <a:xfrm>
            <a:off x="1879291" y="4061089"/>
            <a:ext cx="1332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  <a:endParaRPr lang="ko-KR" altLang="en-US" sz="20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1" name="모서리가 둥근 직사각형 12">
            <a:extLst>
              <a:ext uri="{FF2B5EF4-FFF2-40B4-BE49-F238E27FC236}">
                <a16:creationId xmlns:a16="http://schemas.microsoft.com/office/drawing/2014/main" id="{9950B8F5-3ED0-4E08-9D5C-2F1D06EB73A2}"/>
              </a:ext>
            </a:extLst>
          </p:cNvPr>
          <p:cNvSpPr/>
          <p:nvPr/>
        </p:nvSpPr>
        <p:spPr>
          <a:xfrm>
            <a:off x="3273749" y="4066139"/>
            <a:ext cx="1332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Biz</a:t>
            </a:r>
            <a:endParaRPr lang="ko-KR" altLang="en-US" sz="20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2" name="모서리가 둥근 직사각형 13">
            <a:extLst>
              <a:ext uri="{FF2B5EF4-FFF2-40B4-BE49-F238E27FC236}">
                <a16:creationId xmlns:a16="http://schemas.microsoft.com/office/drawing/2014/main" id="{62CC0E1E-279D-4F78-BF1D-D8C782AA9B40}"/>
              </a:ext>
            </a:extLst>
          </p:cNvPr>
          <p:cNvSpPr/>
          <p:nvPr/>
        </p:nvSpPr>
        <p:spPr>
          <a:xfrm>
            <a:off x="3273749" y="4654555"/>
            <a:ext cx="1332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View Resolver</a:t>
            </a:r>
            <a:endParaRPr lang="ko-KR" altLang="en-US" sz="16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94B22AD8-5EFC-4F60-A490-1141389F33AA}"/>
              </a:ext>
            </a:extLst>
          </p:cNvPr>
          <p:cNvCxnSpPr>
            <a:cxnSpLocks/>
          </p:cNvCxnSpPr>
          <p:nvPr/>
        </p:nvCxnSpPr>
        <p:spPr>
          <a:xfrm flipH="1" flipV="1">
            <a:off x="2660568" y="4525391"/>
            <a:ext cx="2108" cy="2583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DD8C46C0-A5BB-4DCE-A015-96B7309CF2A8}"/>
              </a:ext>
            </a:extLst>
          </p:cNvPr>
          <p:cNvCxnSpPr>
            <a:cxnSpLocks/>
          </p:cNvCxnSpPr>
          <p:nvPr/>
        </p:nvCxnSpPr>
        <p:spPr>
          <a:xfrm>
            <a:off x="2618879" y="4503167"/>
            <a:ext cx="1000819" cy="31336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29CB4D6-D394-4E92-B90B-1036EEEB0AB1}"/>
              </a:ext>
            </a:extLst>
          </p:cNvPr>
          <p:cNvCxnSpPr>
            <a:cxnSpLocks/>
          </p:cNvCxnSpPr>
          <p:nvPr/>
        </p:nvCxnSpPr>
        <p:spPr>
          <a:xfrm>
            <a:off x="3131840" y="4331089"/>
            <a:ext cx="395881" cy="28777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모서리가 둥근 직사각형 26">
            <a:extLst>
              <a:ext uri="{FF2B5EF4-FFF2-40B4-BE49-F238E27FC236}">
                <a16:creationId xmlns:a16="http://schemas.microsoft.com/office/drawing/2014/main" id="{DDF829B8-E939-40A4-962C-02E9C4A8FFB5}"/>
              </a:ext>
            </a:extLst>
          </p:cNvPr>
          <p:cNvSpPr/>
          <p:nvPr/>
        </p:nvSpPr>
        <p:spPr>
          <a:xfrm>
            <a:off x="3273749" y="3477723"/>
            <a:ext cx="1332000" cy="540000"/>
          </a:xfrm>
          <a:prstGeom prst="round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Dao</a:t>
            </a:r>
            <a:endParaRPr lang="ko-KR" altLang="en-US" sz="20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6CF39C2D-032E-4AF0-8B07-4160C953347E}"/>
              </a:ext>
            </a:extLst>
          </p:cNvPr>
          <p:cNvCxnSpPr>
            <a:cxnSpLocks/>
          </p:cNvCxnSpPr>
          <p:nvPr/>
        </p:nvCxnSpPr>
        <p:spPr>
          <a:xfrm flipV="1">
            <a:off x="3901935" y="3836305"/>
            <a:ext cx="0" cy="46315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모서리가 둥근 직사각형 133">
            <a:extLst>
              <a:ext uri="{FF2B5EF4-FFF2-40B4-BE49-F238E27FC236}">
                <a16:creationId xmlns:a16="http://schemas.microsoft.com/office/drawing/2014/main" id="{5FDAFEAD-3FB8-4F33-8C61-1593795640E8}"/>
              </a:ext>
            </a:extLst>
          </p:cNvPr>
          <p:cNvSpPr/>
          <p:nvPr/>
        </p:nvSpPr>
        <p:spPr>
          <a:xfrm>
            <a:off x="1879291" y="3464437"/>
            <a:ext cx="1332000" cy="540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MainServer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(Socket)</a:t>
            </a:r>
            <a:endParaRPr lang="ko-KR" altLang="en-US" sz="12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1BD39825-DD20-452A-91DF-E27392F70829}"/>
              </a:ext>
            </a:extLst>
          </p:cNvPr>
          <p:cNvCxnSpPr>
            <a:cxnSpLocks/>
          </p:cNvCxnSpPr>
          <p:nvPr/>
        </p:nvCxnSpPr>
        <p:spPr>
          <a:xfrm flipH="1" flipV="1">
            <a:off x="2660568" y="3949881"/>
            <a:ext cx="4214" cy="3350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EF544508-94BA-418F-802F-D0832A15A143}"/>
              </a:ext>
            </a:extLst>
          </p:cNvPr>
          <p:cNvCxnSpPr>
            <a:cxnSpLocks/>
          </p:cNvCxnSpPr>
          <p:nvPr/>
        </p:nvCxnSpPr>
        <p:spPr>
          <a:xfrm>
            <a:off x="4330465" y="3747723"/>
            <a:ext cx="1015236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CD3C34AB-E39D-4773-8BE0-ED04F2310100}"/>
              </a:ext>
            </a:extLst>
          </p:cNvPr>
          <p:cNvCxnSpPr>
            <a:cxnSpLocks/>
          </p:cNvCxnSpPr>
          <p:nvPr/>
        </p:nvCxnSpPr>
        <p:spPr>
          <a:xfrm flipV="1">
            <a:off x="6317450" y="4028401"/>
            <a:ext cx="1198993" cy="948591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타원 135">
            <a:extLst>
              <a:ext uri="{FF2B5EF4-FFF2-40B4-BE49-F238E27FC236}">
                <a16:creationId xmlns:a16="http://schemas.microsoft.com/office/drawing/2014/main" id="{6BC15748-5C37-43F4-9E55-C40B2A3DA93C}"/>
              </a:ext>
            </a:extLst>
          </p:cNvPr>
          <p:cNvSpPr/>
          <p:nvPr/>
        </p:nvSpPr>
        <p:spPr>
          <a:xfrm>
            <a:off x="33805" y="2520570"/>
            <a:ext cx="1512000" cy="1080000"/>
          </a:xfrm>
          <a:prstGeom prst="ellipse">
            <a:avLst/>
          </a:prstGeom>
          <a:solidFill>
            <a:srgbClr val="FBF0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Web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Client</a:t>
            </a:r>
            <a:endParaRPr lang="ko-KR" altLang="en-US" sz="24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7" name="직선 화살표 연결선 146">
            <a:extLst>
              <a:ext uri="{FF2B5EF4-FFF2-40B4-BE49-F238E27FC236}">
                <a16:creationId xmlns:a16="http://schemas.microsoft.com/office/drawing/2014/main" id="{2C35E300-7D4B-48A7-B26D-8D42094E87CA}"/>
              </a:ext>
            </a:extLst>
          </p:cNvPr>
          <p:cNvCxnSpPr>
            <a:cxnSpLocks/>
            <a:stCxn id="136" idx="4"/>
          </p:cNvCxnSpPr>
          <p:nvPr/>
        </p:nvCxnSpPr>
        <p:spPr>
          <a:xfrm rot="16200000" flipH="1">
            <a:off x="795618" y="3594756"/>
            <a:ext cx="1802028" cy="1813655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>
            <a:extLst>
              <a:ext uri="{FF2B5EF4-FFF2-40B4-BE49-F238E27FC236}">
                <a16:creationId xmlns:a16="http://schemas.microsoft.com/office/drawing/2014/main" id="{6BB29110-949E-4518-A5C0-5E43F5447F86}"/>
              </a:ext>
            </a:extLst>
          </p:cNvPr>
          <p:cNvSpPr/>
          <p:nvPr/>
        </p:nvSpPr>
        <p:spPr>
          <a:xfrm>
            <a:off x="33805" y="4019559"/>
            <a:ext cx="1512000" cy="1080000"/>
          </a:xfrm>
          <a:prstGeom prst="ellipse">
            <a:avLst/>
          </a:prstGeom>
          <a:solidFill>
            <a:srgbClr val="FBF0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Tablet</a:t>
            </a:r>
            <a:endParaRPr lang="ko-KR" altLang="en-US" sz="24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0C080222-F451-4BEC-8156-CCABDE341BFB}"/>
              </a:ext>
            </a:extLst>
          </p:cNvPr>
          <p:cNvCxnSpPr>
            <a:cxnSpLocks/>
            <a:endCxn id="128" idx="1"/>
          </p:cNvCxnSpPr>
          <p:nvPr/>
        </p:nvCxnSpPr>
        <p:spPr>
          <a:xfrm flipV="1">
            <a:off x="1358230" y="3734437"/>
            <a:ext cx="521061" cy="883191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80">
            <a:extLst>
              <a:ext uri="{FF2B5EF4-FFF2-40B4-BE49-F238E27FC236}">
                <a16:creationId xmlns:a16="http://schemas.microsoft.com/office/drawing/2014/main" id="{187F1B3F-B8E3-4DF9-B19B-984D5D3DB641}"/>
              </a:ext>
            </a:extLst>
          </p:cNvPr>
          <p:cNvCxnSpPr>
            <a:cxnSpLocks/>
            <a:stCxn id="120" idx="1"/>
            <a:endCxn id="71" idx="1"/>
          </p:cNvCxnSpPr>
          <p:nvPr/>
        </p:nvCxnSpPr>
        <p:spPr>
          <a:xfrm rot="10800000" flipH="1">
            <a:off x="1879290" y="2240841"/>
            <a:ext cx="1252541" cy="2090249"/>
          </a:xfrm>
          <a:prstGeom prst="bentConnector3">
            <a:avLst>
              <a:gd name="adj1" fmla="val -24740"/>
            </a:avLst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모서리가 둥근 직사각형 64">
            <a:extLst>
              <a:ext uri="{FF2B5EF4-FFF2-40B4-BE49-F238E27FC236}">
                <a16:creationId xmlns:a16="http://schemas.microsoft.com/office/drawing/2014/main" id="{CA4876BB-ED06-4CF4-98B9-7427DE6E6C0C}"/>
              </a:ext>
            </a:extLst>
          </p:cNvPr>
          <p:cNvSpPr/>
          <p:nvPr/>
        </p:nvSpPr>
        <p:spPr>
          <a:xfrm>
            <a:off x="1691680" y="1340768"/>
            <a:ext cx="1260000" cy="1548000"/>
          </a:xfrm>
          <a:prstGeom prst="roundRect">
            <a:avLst>
              <a:gd name="adj" fmla="val 8612"/>
            </a:avLst>
          </a:prstGeom>
          <a:solidFill>
            <a:srgbClr val="FDE5E3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Maria_DB</a:t>
            </a:r>
            <a:endParaRPr lang="ko-KR" altLang="en-US" sz="1600" b="1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" name="모서리가 둥근 직사각형 78">
            <a:extLst>
              <a:ext uri="{FF2B5EF4-FFF2-40B4-BE49-F238E27FC236}">
                <a16:creationId xmlns:a16="http://schemas.microsoft.com/office/drawing/2014/main" id="{A0222614-0DC6-4A52-B238-B4C4FEA75732}"/>
              </a:ext>
            </a:extLst>
          </p:cNvPr>
          <p:cNvSpPr/>
          <p:nvPr/>
        </p:nvSpPr>
        <p:spPr>
          <a:xfrm>
            <a:off x="7679778" y="2204864"/>
            <a:ext cx="1152000" cy="432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DataNode</a:t>
            </a:r>
            <a:endParaRPr lang="ko-KR" altLang="en-US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" name="모서리가 둥근 직사각형 79">
            <a:extLst>
              <a:ext uri="{FF2B5EF4-FFF2-40B4-BE49-F238E27FC236}">
                <a16:creationId xmlns:a16="http://schemas.microsoft.com/office/drawing/2014/main" id="{D3B599D7-071B-4AB1-B044-CEFE41B2EFA4}"/>
              </a:ext>
            </a:extLst>
          </p:cNvPr>
          <p:cNvSpPr/>
          <p:nvPr/>
        </p:nvSpPr>
        <p:spPr>
          <a:xfrm>
            <a:off x="7679778" y="1412776"/>
            <a:ext cx="1152000" cy="576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Tracker</a:t>
            </a:r>
            <a:endParaRPr lang="ko-KR" altLang="en-US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54" name="직선 화살표 연결선 152">
            <a:extLst>
              <a:ext uri="{FF2B5EF4-FFF2-40B4-BE49-F238E27FC236}">
                <a16:creationId xmlns:a16="http://schemas.microsoft.com/office/drawing/2014/main" id="{EEA2164C-1A28-420E-A47C-E6BDA7ED879D}"/>
              </a:ext>
            </a:extLst>
          </p:cNvPr>
          <p:cNvCxnSpPr>
            <a:cxnSpLocks/>
          </p:cNvCxnSpPr>
          <p:nvPr/>
        </p:nvCxnSpPr>
        <p:spPr>
          <a:xfrm flipV="1">
            <a:off x="8255778" y="1955259"/>
            <a:ext cx="0" cy="36000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5655E61-A8A8-42E9-999E-0B2D2A9B0E60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6" name="원통 52">
            <a:extLst>
              <a:ext uri="{FF2B5EF4-FFF2-40B4-BE49-F238E27FC236}">
                <a16:creationId xmlns:a16="http://schemas.microsoft.com/office/drawing/2014/main" id="{1EF55759-5C01-47FA-8A89-53321DF1CD3D}"/>
              </a:ext>
            </a:extLst>
          </p:cNvPr>
          <p:cNvSpPr/>
          <p:nvPr/>
        </p:nvSpPr>
        <p:spPr>
          <a:xfrm>
            <a:off x="1795172" y="1740134"/>
            <a:ext cx="1080000" cy="584194"/>
          </a:xfrm>
          <a:prstGeom prst="can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DB</a:t>
            </a:r>
            <a:endParaRPr lang="ko-KR" altLang="en-US" sz="2000" dirty="0" err="1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873F525-2C5A-4DB6-AFB9-008E9288F78F}"/>
              </a:ext>
            </a:extLst>
          </p:cNvPr>
          <p:cNvCxnSpPr>
            <a:cxnSpLocks/>
          </p:cNvCxnSpPr>
          <p:nvPr/>
        </p:nvCxnSpPr>
        <p:spPr>
          <a:xfrm flipV="1">
            <a:off x="7355351" y="1651064"/>
            <a:ext cx="480878" cy="288704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연결선: 꺾임 170">
            <a:extLst>
              <a:ext uri="{FF2B5EF4-FFF2-40B4-BE49-F238E27FC236}">
                <a16:creationId xmlns:a16="http://schemas.microsoft.com/office/drawing/2014/main" id="{02D06A8E-15EB-4E90-950F-8C58CB5D8142}"/>
              </a:ext>
            </a:extLst>
          </p:cNvPr>
          <p:cNvCxnSpPr>
            <a:cxnSpLocks/>
            <a:endCxn id="83" idx="0"/>
          </p:cNvCxnSpPr>
          <p:nvPr/>
        </p:nvCxnSpPr>
        <p:spPr>
          <a:xfrm flipV="1">
            <a:off x="4881741" y="1763595"/>
            <a:ext cx="1063834" cy="113198"/>
          </a:xfrm>
          <a:prstGeom prst="bentConnector4">
            <a:avLst>
              <a:gd name="adj1" fmla="val -20"/>
              <a:gd name="adj2" fmla="val 350414"/>
            </a:avLst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화살표 연결선 103">
            <a:extLst>
              <a:ext uri="{FF2B5EF4-FFF2-40B4-BE49-F238E27FC236}">
                <a16:creationId xmlns:a16="http://schemas.microsoft.com/office/drawing/2014/main" id="{1DB6FD42-F8BB-4941-B0A5-4AB3CA3D6BD9}"/>
              </a:ext>
            </a:extLst>
          </p:cNvPr>
          <p:cNvCxnSpPr>
            <a:cxnSpLocks/>
          </p:cNvCxnSpPr>
          <p:nvPr/>
        </p:nvCxnSpPr>
        <p:spPr>
          <a:xfrm flipV="1">
            <a:off x="2596698" y="1675600"/>
            <a:ext cx="781473" cy="438922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039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856852-CF26-451A-8556-5F8AEF960448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FBA7AF6-FF85-4412-A65D-4E75AB50C1AE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A8F35E-5AC5-4F70-9AA5-DC06A15DFEEB}"/>
              </a:ext>
            </a:extLst>
          </p:cNvPr>
          <p:cNvSpPr txBox="1"/>
          <p:nvPr/>
        </p:nvSpPr>
        <p:spPr>
          <a:xfrm>
            <a:off x="251520" y="216000"/>
            <a:ext cx="4219488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#02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-Android(PAD)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1F05ED1-05DC-4D9F-BB47-166163AC208F}"/>
              </a:ext>
            </a:extLst>
          </p:cNvPr>
          <p:cNvSpPr/>
          <p:nvPr/>
        </p:nvSpPr>
        <p:spPr>
          <a:xfrm>
            <a:off x="251520" y="1745523"/>
            <a:ext cx="2160240" cy="4320000"/>
          </a:xfrm>
          <a:prstGeom prst="rect">
            <a:avLst/>
          </a:prstGeom>
          <a:solidFill>
            <a:srgbClr val="F9B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1075FB-932B-4B67-8E89-4AB2230D915D}"/>
              </a:ext>
            </a:extLst>
          </p:cNvPr>
          <p:cNvSpPr/>
          <p:nvPr/>
        </p:nvSpPr>
        <p:spPr>
          <a:xfrm>
            <a:off x="6496845" y="1745523"/>
            <a:ext cx="2160240" cy="4320000"/>
          </a:xfrm>
          <a:prstGeom prst="rect">
            <a:avLst/>
          </a:prstGeom>
          <a:solidFill>
            <a:srgbClr val="F9B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75646F-608A-4466-B337-4F5383CC0885}"/>
              </a:ext>
            </a:extLst>
          </p:cNvPr>
          <p:cNvSpPr/>
          <p:nvPr/>
        </p:nvSpPr>
        <p:spPr>
          <a:xfrm>
            <a:off x="2987824" y="1745523"/>
            <a:ext cx="3024336" cy="4320000"/>
          </a:xfrm>
          <a:prstGeom prst="rect">
            <a:avLst/>
          </a:prstGeom>
          <a:solidFill>
            <a:srgbClr val="F9B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Android (PAD)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74C335-6EE9-4D1D-8304-B3804448A860}"/>
              </a:ext>
            </a:extLst>
          </p:cNvPr>
          <p:cNvSpPr/>
          <p:nvPr/>
        </p:nvSpPr>
        <p:spPr>
          <a:xfrm>
            <a:off x="2987824" y="1745523"/>
            <a:ext cx="3024336" cy="3960000"/>
          </a:xfrm>
          <a:prstGeom prst="rect">
            <a:avLst/>
          </a:prstGeom>
          <a:solidFill>
            <a:srgbClr val="FBD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JVM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85D947-9798-40F6-9834-9E87D697965E}"/>
              </a:ext>
            </a:extLst>
          </p:cNvPr>
          <p:cNvSpPr/>
          <p:nvPr/>
        </p:nvSpPr>
        <p:spPr>
          <a:xfrm>
            <a:off x="2987824" y="3356992"/>
            <a:ext cx="1440160" cy="1888638"/>
          </a:xfrm>
          <a:prstGeom prst="rect">
            <a:avLst/>
          </a:prstGeom>
          <a:solidFill>
            <a:srgbClr val="FD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8A6B40-0689-4B3E-BBC9-804CED373A69}"/>
              </a:ext>
            </a:extLst>
          </p:cNvPr>
          <p:cNvSpPr/>
          <p:nvPr/>
        </p:nvSpPr>
        <p:spPr>
          <a:xfrm>
            <a:off x="4572000" y="3356992"/>
            <a:ext cx="1440160" cy="1888638"/>
          </a:xfrm>
          <a:prstGeom prst="rect">
            <a:avLst/>
          </a:prstGeom>
          <a:solidFill>
            <a:srgbClr val="FD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모서리가 둥근 직사각형 5">
            <a:extLst>
              <a:ext uri="{FF2B5EF4-FFF2-40B4-BE49-F238E27FC236}">
                <a16:creationId xmlns:a16="http://schemas.microsoft.com/office/drawing/2014/main" id="{700D597C-E855-4C5F-8E89-A28B0E1FA2BF}"/>
              </a:ext>
            </a:extLst>
          </p:cNvPr>
          <p:cNvSpPr/>
          <p:nvPr/>
        </p:nvSpPr>
        <p:spPr>
          <a:xfrm>
            <a:off x="3059832" y="4257092"/>
            <a:ext cx="1296144" cy="5760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Sender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모서리가 둥근 직사각형 6">
            <a:extLst>
              <a:ext uri="{FF2B5EF4-FFF2-40B4-BE49-F238E27FC236}">
                <a16:creationId xmlns:a16="http://schemas.microsoft.com/office/drawing/2014/main" id="{A41FF8B5-F072-40FE-B242-7A2550012F60}"/>
              </a:ext>
            </a:extLst>
          </p:cNvPr>
          <p:cNvSpPr/>
          <p:nvPr/>
        </p:nvSpPr>
        <p:spPr>
          <a:xfrm>
            <a:off x="3059832" y="3501008"/>
            <a:ext cx="1296144" cy="5760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Receiver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모서리가 둥근 직사각형 11">
            <a:extLst>
              <a:ext uri="{FF2B5EF4-FFF2-40B4-BE49-F238E27FC236}">
                <a16:creationId xmlns:a16="http://schemas.microsoft.com/office/drawing/2014/main" id="{C41807C0-D28A-4739-A28A-F886D0C48EE2}"/>
              </a:ext>
            </a:extLst>
          </p:cNvPr>
          <p:cNvSpPr/>
          <p:nvPr/>
        </p:nvSpPr>
        <p:spPr>
          <a:xfrm>
            <a:off x="4644008" y="4257092"/>
            <a:ext cx="1277889" cy="5760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Receiver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모서리가 둥근 직사각형 12">
            <a:extLst>
              <a:ext uri="{FF2B5EF4-FFF2-40B4-BE49-F238E27FC236}">
                <a16:creationId xmlns:a16="http://schemas.microsoft.com/office/drawing/2014/main" id="{6AE41675-5516-42A9-9A1F-F31254C6711F}"/>
              </a:ext>
            </a:extLst>
          </p:cNvPr>
          <p:cNvSpPr/>
          <p:nvPr/>
        </p:nvSpPr>
        <p:spPr>
          <a:xfrm>
            <a:off x="4625753" y="3501008"/>
            <a:ext cx="1296144" cy="5760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Sender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004ABAA-547A-4689-BA71-9121978C33A8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flipH="1">
            <a:off x="4355976" y="3789040"/>
            <a:ext cx="269777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AB25CD1-80F8-46DD-BB0F-DB43B22083BD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4355976" y="4545124"/>
            <a:ext cx="28803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44">
            <a:extLst>
              <a:ext uri="{FF2B5EF4-FFF2-40B4-BE49-F238E27FC236}">
                <a16:creationId xmlns:a16="http://schemas.microsoft.com/office/drawing/2014/main" id="{91C3F6CB-0286-425F-B5FD-7BE4C30AAFF8}"/>
              </a:ext>
            </a:extLst>
          </p:cNvPr>
          <p:cNvSpPr/>
          <p:nvPr/>
        </p:nvSpPr>
        <p:spPr>
          <a:xfrm>
            <a:off x="3059832" y="2564904"/>
            <a:ext cx="1296144" cy="5760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RealTime</a:t>
            </a:r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모서리가 둥근 직사각형 45">
            <a:extLst>
              <a:ext uri="{FF2B5EF4-FFF2-40B4-BE49-F238E27FC236}">
                <a16:creationId xmlns:a16="http://schemas.microsoft.com/office/drawing/2014/main" id="{1CF281D0-8B65-4012-9781-B37FD739C1EC}"/>
              </a:ext>
            </a:extLst>
          </p:cNvPr>
          <p:cNvSpPr/>
          <p:nvPr/>
        </p:nvSpPr>
        <p:spPr>
          <a:xfrm>
            <a:off x="4625753" y="2564904"/>
            <a:ext cx="1296144" cy="5760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Consumable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Controller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3263A25-D0E2-4766-BDEB-51485607374C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>
            <a:off x="3707904" y="3140968"/>
            <a:ext cx="0" cy="36004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6E309CA-756E-4EF1-903F-A8E522F616B3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 flipH="1">
            <a:off x="3707904" y="3140968"/>
            <a:ext cx="1565921" cy="36004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57">
            <a:extLst>
              <a:ext uri="{FF2B5EF4-FFF2-40B4-BE49-F238E27FC236}">
                <a16:creationId xmlns:a16="http://schemas.microsoft.com/office/drawing/2014/main" id="{88A27351-9DFB-4E17-B975-148C8EBE422B}"/>
              </a:ext>
            </a:extLst>
          </p:cNvPr>
          <p:cNvSpPr/>
          <p:nvPr/>
        </p:nvSpPr>
        <p:spPr>
          <a:xfrm>
            <a:off x="3074513" y="1813020"/>
            <a:ext cx="2862065" cy="57606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SendStateWithHttp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A8D4128-980A-436C-BDFD-24944A290288}"/>
              </a:ext>
            </a:extLst>
          </p:cNvPr>
          <p:cNvCxnSpPr>
            <a:stCxn id="22" idx="2"/>
            <a:endCxn id="18" idx="0"/>
          </p:cNvCxnSpPr>
          <p:nvPr/>
        </p:nvCxnSpPr>
        <p:spPr>
          <a:xfrm flipH="1">
            <a:off x="3707904" y="2389084"/>
            <a:ext cx="797642" cy="17582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76E3837-D0F2-43EA-A885-57881B5FDA94}"/>
              </a:ext>
            </a:extLst>
          </p:cNvPr>
          <p:cNvCxnSpPr>
            <a:stCxn id="22" idx="2"/>
            <a:endCxn id="19" idx="0"/>
          </p:cNvCxnSpPr>
          <p:nvPr/>
        </p:nvCxnSpPr>
        <p:spPr>
          <a:xfrm>
            <a:off x="4505546" y="2389084"/>
            <a:ext cx="768279" cy="17582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6363D8E-A3E7-4956-BEEA-B29E37D08513}"/>
              </a:ext>
            </a:extLst>
          </p:cNvPr>
          <p:cNvCxnSpPr>
            <a:cxnSpLocks/>
          </p:cNvCxnSpPr>
          <p:nvPr/>
        </p:nvCxnSpPr>
        <p:spPr>
          <a:xfrm flipH="1">
            <a:off x="2411760" y="3747760"/>
            <a:ext cx="72008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1BFAA17-BD1D-44F0-AAD7-49EABE5EA1C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411760" y="4545124"/>
            <a:ext cx="648072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0084F8-9E98-4109-A2AE-F138078B349D}"/>
              </a:ext>
            </a:extLst>
          </p:cNvPr>
          <p:cNvCxnSpPr>
            <a:endCxn id="14" idx="3"/>
          </p:cNvCxnSpPr>
          <p:nvPr/>
        </p:nvCxnSpPr>
        <p:spPr>
          <a:xfrm flipH="1">
            <a:off x="5921897" y="4545124"/>
            <a:ext cx="57494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0652E9F-15CE-4E30-A193-495EE28CB992}"/>
              </a:ext>
            </a:extLst>
          </p:cNvPr>
          <p:cNvCxnSpPr>
            <a:endCxn id="15" idx="3"/>
          </p:cNvCxnSpPr>
          <p:nvPr/>
        </p:nvCxnSpPr>
        <p:spPr>
          <a:xfrm flipH="1">
            <a:off x="5921897" y="3789040"/>
            <a:ext cx="57494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E03742E-8ECB-4596-9BB2-8C8B5D6A20CD}"/>
              </a:ext>
            </a:extLst>
          </p:cNvPr>
          <p:cNvCxnSpPr>
            <a:endCxn id="22" idx="3"/>
          </p:cNvCxnSpPr>
          <p:nvPr/>
        </p:nvCxnSpPr>
        <p:spPr>
          <a:xfrm flipH="1">
            <a:off x="5936578" y="2101052"/>
            <a:ext cx="574950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79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직선 화살표 연결선 77"/>
          <p:cNvCxnSpPr>
            <a:cxnSpLocks/>
            <a:stCxn id="76" idx="2"/>
          </p:cNvCxnSpPr>
          <p:nvPr/>
        </p:nvCxnSpPr>
        <p:spPr>
          <a:xfrm>
            <a:off x="3161263" y="2093704"/>
            <a:ext cx="0" cy="685776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5DC973-5A1D-46A3-84F7-0332468E1A59}"/>
              </a:ext>
            </a:extLst>
          </p:cNvPr>
          <p:cNvSpPr txBox="1"/>
          <p:nvPr/>
        </p:nvSpPr>
        <p:spPr>
          <a:xfrm>
            <a:off x="3169487" y="2236537"/>
            <a:ext cx="988477" cy="400110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TCP/IP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6" name="그래픽 75">
            <a:extLst>
              <a:ext uri="{FF2B5EF4-FFF2-40B4-BE49-F238E27FC236}">
                <a16:creationId xmlns:a16="http://schemas.microsoft.com/office/drawing/2014/main" id="{2FE456A1-B5CE-45F2-A677-3FD8AD2C94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883" b="7843"/>
          <a:stretch/>
        </p:blipFill>
        <p:spPr>
          <a:xfrm>
            <a:off x="2689730" y="1412776"/>
            <a:ext cx="943066" cy="680928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D2908C8-819C-4BDF-9B96-E9F47789F90F}"/>
              </a:ext>
            </a:extLst>
          </p:cNvPr>
          <p:cNvSpPr txBox="1"/>
          <p:nvPr/>
        </p:nvSpPr>
        <p:spPr>
          <a:xfrm>
            <a:off x="3677601" y="1672571"/>
            <a:ext cx="606367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PAD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683131" y="2413898"/>
            <a:ext cx="900000" cy="46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6E5A112-2202-4AE6-93DA-88F855B5504E}"/>
              </a:ext>
            </a:extLst>
          </p:cNvPr>
          <p:cNvSpPr/>
          <p:nvPr/>
        </p:nvSpPr>
        <p:spPr>
          <a:xfrm>
            <a:off x="4775459" y="2382380"/>
            <a:ext cx="900000" cy="46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ECU</a:t>
            </a:r>
            <a:endParaRPr lang="ko-KR" altLang="en-US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9567" y="5809868"/>
            <a:ext cx="136021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 BUS 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1692000" y="6190252"/>
            <a:ext cx="5760000" cy="222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cxnSpLocks/>
          </p:cNvCxnSpPr>
          <p:nvPr/>
        </p:nvCxnSpPr>
        <p:spPr>
          <a:xfrm>
            <a:off x="6231524" y="5422318"/>
            <a:ext cx="0" cy="8230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cxnSpLocks/>
          </p:cNvCxnSpPr>
          <p:nvPr/>
        </p:nvCxnSpPr>
        <p:spPr>
          <a:xfrm>
            <a:off x="2976195" y="5466079"/>
            <a:ext cx="0" cy="7522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1683131" y="5184364"/>
            <a:ext cx="2880000" cy="540000"/>
          </a:xfrm>
          <a:prstGeom prst="rect">
            <a:avLst/>
          </a:prstGeom>
          <a:solidFill>
            <a:srgbClr val="F9BF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CANPro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422024" y="5340079"/>
            <a:ext cx="1080000" cy="252000"/>
          </a:xfrm>
          <a:prstGeom prst="rect">
            <a:avLst/>
          </a:prstGeom>
          <a:solidFill>
            <a:srgbClr val="FFFF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 Port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85B5E23-8B11-43A2-8FBA-07095C671FA1}"/>
              </a:ext>
            </a:extLst>
          </p:cNvPr>
          <p:cNvSpPr/>
          <p:nvPr/>
        </p:nvSpPr>
        <p:spPr>
          <a:xfrm>
            <a:off x="1683131" y="2852879"/>
            <a:ext cx="2880000" cy="2160000"/>
          </a:xfrm>
          <a:prstGeom prst="rect">
            <a:avLst/>
          </a:prstGeom>
          <a:solidFill>
            <a:srgbClr val="FBD8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JVM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04976" y="3072090"/>
            <a:ext cx="1260000" cy="1440827"/>
          </a:xfrm>
          <a:prstGeom prst="rect">
            <a:avLst/>
          </a:prstGeom>
          <a:solidFill>
            <a:srgbClr val="FD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Socket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3" name="꺾인 연결선 62"/>
          <p:cNvCxnSpPr>
            <a:cxnSpLocks/>
            <a:stCxn id="61" idx="1"/>
            <a:endCxn id="62" idx="1"/>
          </p:cNvCxnSpPr>
          <p:nvPr/>
        </p:nvCxnSpPr>
        <p:spPr>
          <a:xfrm rot="10800000" flipV="1">
            <a:off x="1422025" y="4283643"/>
            <a:ext cx="444683" cy="1182436"/>
          </a:xfrm>
          <a:prstGeom prst="bentConnector3">
            <a:avLst>
              <a:gd name="adj1" fmla="val 151407"/>
            </a:avLst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D70C38A9-B73C-42B0-89F7-5A136F425A5F}"/>
              </a:ext>
            </a:extLst>
          </p:cNvPr>
          <p:cNvSpPr/>
          <p:nvPr/>
        </p:nvSpPr>
        <p:spPr>
          <a:xfrm>
            <a:off x="4777345" y="5184364"/>
            <a:ext cx="2880000" cy="540000"/>
          </a:xfrm>
          <a:prstGeom prst="rect">
            <a:avLst/>
          </a:prstGeom>
          <a:solidFill>
            <a:srgbClr val="F9BFB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CANPro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EAD80059-5BA1-406B-8611-841C09B2C704}"/>
              </a:ext>
            </a:extLst>
          </p:cNvPr>
          <p:cNvSpPr/>
          <p:nvPr/>
        </p:nvSpPr>
        <p:spPr>
          <a:xfrm>
            <a:off x="4777345" y="2852879"/>
            <a:ext cx="2880000" cy="2160000"/>
          </a:xfrm>
          <a:prstGeom prst="rect">
            <a:avLst/>
          </a:prstGeom>
          <a:solidFill>
            <a:srgbClr val="FBD8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JVM</a:t>
            </a:r>
            <a:endParaRPr lang="ko-KR" altLang="en-US" sz="2400" b="1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9688E839-AFC2-4931-A2F4-067E0C5786F3}"/>
              </a:ext>
            </a:extLst>
          </p:cNvPr>
          <p:cNvSpPr/>
          <p:nvPr/>
        </p:nvSpPr>
        <p:spPr>
          <a:xfrm>
            <a:off x="6894902" y="5340079"/>
            <a:ext cx="1080000" cy="252000"/>
          </a:xfrm>
          <a:prstGeom prst="rect">
            <a:avLst/>
          </a:prstGeom>
          <a:solidFill>
            <a:srgbClr val="FFFF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 Port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6F2B167-BF34-4F4A-9F15-487DE8436E2F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F848A31-4F23-4C00-8A31-9B2B169FE54F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C00D14-C0D9-41FA-AA2D-D9814DADEABE}"/>
              </a:ext>
            </a:extLst>
          </p:cNvPr>
          <p:cNvSpPr txBox="1"/>
          <p:nvPr/>
        </p:nvSpPr>
        <p:spPr>
          <a:xfrm>
            <a:off x="251520" y="216000"/>
            <a:ext cx="4219488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#02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IoT&lt;-&gt; ECU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B47D4D9-F066-4383-B745-A0041B7E182E}"/>
              </a:ext>
            </a:extLst>
          </p:cNvPr>
          <p:cNvSpPr/>
          <p:nvPr/>
        </p:nvSpPr>
        <p:spPr>
          <a:xfrm>
            <a:off x="1785970" y="3072090"/>
            <a:ext cx="1260000" cy="1440827"/>
          </a:xfrm>
          <a:prstGeom prst="rect">
            <a:avLst/>
          </a:prstGeom>
          <a:solidFill>
            <a:srgbClr val="FD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866707" y="4157643"/>
            <a:ext cx="1080000" cy="252000"/>
          </a:xfrm>
          <a:prstGeom prst="rect">
            <a:avLst/>
          </a:prstGeom>
          <a:solidFill>
            <a:srgbClr val="FFFF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 Port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CD597EF-03B3-47DB-BEE9-86E50E204F41}"/>
              </a:ext>
            </a:extLst>
          </p:cNvPr>
          <p:cNvSpPr/>
          <p:nvPr/>
        </p:nvSpPr>
        <p:spPr>
          <a:xfrm>
            <a:off x="6237636" y="3081815"/>
            <a:ext cx="1260000" cy="1440000"/>
          </a:xfrm>
          <a:prstGeom prst="rect">
            <a:avLst/>
          </a:prstGeom>
          <a:solidFill>
            <a:srgbClr val="FD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</a:t>
            </a:r>
            <a:endParaRPr lang="ko-KR" altLang="en-US" sz="24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FAC69931-8D9D-4846-AE79-B7DCC3A43638}"/>
              </a:ext>
            </a:extLst>
          </p:cNvPr>
          <p:cNvSpPr/>
          <p:nvPr/>
        </p:nvSpPr>
        <p:spPr>
          <a:xfrm>
            <a:off x="6316403" y="4198731"/>
            <a:ext cx="1080000" cy="252000"/>
          </a:xfrm>
          <a:prstGeom prst="rect">
            <a:avLst/>
          </a:prstGeom>
          <a:solidFill>
            <a:srgbClr val="FFFFC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Serial Port</a:t>
            </a:r>
            <a:endParaRPr lang="ko-KR" altLang="en-US" sz="1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04" name="꺾인 연결선 62">
            <a:extLst>
              <a:ext uri="{FF2B5EF4-FFF2-40B4-BE49-F238E27FC236}">
                <a16:creationId xmlns:a16="http://schemas.microsoft.com/office/drawing/2014/main" id="{64747FA0-2674-4538-A538-8CAE8514C668}"/>
              </a:ext>
            </a:extLst>
          </p:cNvPr>
          <p:cNvCxnSpPr>
            <a:cxnSpLocks/>
            <a:stCxn id="111" idx="3"/>
            <a:endCxn id="110" idx="3"/>
          </p:cNvCxnSpPr>
          <p:nvPr/>
        </p:nvCxnSpPr>
        <p:spPr>
          <a:xfrm>
            <a:off x="7396403" y="4324731"/>
            <a:ext cx="578499" cy="1141348"/>
          </a:xfrm>
          <a:prstGeom prst="bentConnector3">
            <a:avLst>
              <a:gd name="adj1" fmla="val 139516"/>
            </a:avLst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549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107461"/>
              </p:ext>
            </p:extLst>
          </p:nvPr>
        </p:nvGraphicFramePr>
        <p:xfrm>
          <a:off x="72004" y="1247400"/>
          <a:ext cx="9000001" cy="5061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8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9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6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693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46939">
                  <a:extLst>
                    <a:ext uri="{9D8B030D-6E8A-4147-A177-3AD203B41FA5}">
                      <a16:colId xmlns:a16="http://schemas.microsoft.com/office/drawing/2014/main" val="3397325850"/>
                    </a:ext>
                  </a:extLst>
                </a:gridCol>
              </a:tblGrid>
              <a:tr h="710357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Tablet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(Android)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Simulator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(Android)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Web Server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DataBase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Hadoop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1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Eclipse IDE 4.11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 Studio 3.4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Android Studio 3.4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Eclipse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IDE 4.11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Eclipse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IDE 4.11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20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Language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HTML5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CSS</a:t>
                      </a:r>
                    </a:p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Javascript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SQL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Java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SQL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7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Skills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Can Network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TCP/IP Network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Http Network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TCP/IP Network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TCP/IP Network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Linux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Spring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Bootstrap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Maven</a:t>
                      </a:r>
                    </a:p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MyBatis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Jquery</a:t>
                      </a:r>
                      <a:endParaRPr lang="en-US" altLang="ko-KR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Ajax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MariaDB 10.0.15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Oracle 11.2.0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Hive1.0.1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Hadoop1.2.1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5CE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300114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#02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SW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248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635EA2F-EC92-4FC3-92E0-6A2711C44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44695"/>
              </p:ext>
            </p:extLst>
          </p:nvPr>
        </p:nvGraphicFramePr>
        <p:xfrm>
          <a:off x="72000" y="837312"/>
          <a:ext cx="9000000" cy="54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000">
                  <a:extLst>
                    <a:ext uri="{9D8B030D-6E8A-4147-A177-3AD203B41FA5}">
                      <a16:colId xmlns:a16="http://schemas.microsoft.com/office/drawing/2014/main" val="209203597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9855201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43435319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5248755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59118882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단위</a:t>
                      </a:r>
                    </a:p>
                  </a:txBody>
                  <a:tcPr marL="3600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범위</a:t>
                      </a:r>
                    </a:p>
                  </a:txBody>
                  <a:tcPr marL="3600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912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속도</a:t>
                      </a: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0001 0010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km/h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0~200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17098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거리</a:t>
                      </a: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0001 0015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0XXX XXXX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km 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1,000,000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40729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이산화탄소</a:t>
                      </a: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0002 0020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XXXX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ppm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300 ~ 5000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1660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실내 미세먼지</a:t>
                      </a: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0002 0030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㎍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200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8356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실내 초 미세먼지</a:t>
                      </a: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0002 0035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㎍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150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24855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외부 미세먼지</a:t>
                      </a: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0002 0050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㎍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200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외부 초 미세먼지</a:t>
                      </a: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0002 0055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㎍</a:t>
                      </a:r>
                      <a:r>
                        <a:rPr lang="en-US" altLang="ko-KR" sz="1600" b="0" i="0" kern="1200" dirty="0">
                          <a:solidFill>
                            <a:schemeClr val="tx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/㎥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150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외부 온도 </a:t>
                      </a: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0002 0060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℃</a:t>
                      </a: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-40 ~ 50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온도</a:t>
                      </a: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0002 0040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℃</a:t>
                      </a: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-40 ~ 50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4673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습도</a:t>
                      </a: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0002 0045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%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100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9326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시동</a:t>
                      </a: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0002 0010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000X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0~1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전방 </a:t>
                      </a:r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차량등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0002 0015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000X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0~1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6F7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연료</a:t>
                      </a: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0001 0050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00XX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0~99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66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배터리</a:t>
                      </a: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0001 0055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XXXX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0~15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CE7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74475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548550F-4720-47DF-9270-4CEAF3F8EA7E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1CD65B-2A3C-49E3-B81F-7B27FF3D6282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0A881-5AF5-4C16-A640-AE13133C21BE}"/>
              </a:ext>
            </a:extLst>
          </p:cNvPr>
          <p:cNvSpPr txBox="1"/>
          <p:nvPr/>
        </p:nvSpPr>
        <p:spPr>
          <a:xfrm>
            <a:off x="251520" y="216000"/>
            <a:ext cx="443589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#02 CAN Protocol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20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635EA2F-EC92-4FC3-92E0-6A2711C44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660996"/>
              </p:ext>
            </p:extLst>
          </p:nvPr>
        </p:nvGraphicFramePr>
        <p:xfrm>
          <a:off x="71960" y="837352"/>
          <a:ext cx="9000080" cy="57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000">
                  <a:extLst>
                    <a:ext uri="{9D8B030D-6E8A-4147-A177-3AD203B41FA5}">
                      <a16:colId xmlns:a16="http://schemas.microsoft.com/office/drawing/2014/main" val="209203597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98552012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43435319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52487558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59118882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NAME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DATA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단위</a:t>
                      </a:r>
                    </a:p>
                  </a:txBody>
                  <a:tcPr marL="3600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범위</a:t>
                      </a:r>
                    </a:p>
                  </a:txBody>
                  <a:tcPr marL="3600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5912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히터 에어컨 필터 잔량</a:t>
                      </a: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0003 0060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%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100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5172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엔진오일 잔량</a:t>
                      </a: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0003 0070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%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100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4027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브레이크오일 잔량</a:t>
                      </a: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0003 0075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%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100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897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변속기오일 잔량</a:t>
                      </a: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0003 0080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%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100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309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냉각수 잔량</a:t>
                      </a: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0003 0085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%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100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8753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엑셀 패드 압력</a:t>
                      </a: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0003 0090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%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100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4373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브레이크 패드 압력</a:t>
                      </a: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0003 0095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%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100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D0EC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7460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우측뒷좌석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압력센서</a:t>
                      </a: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0004 1010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kg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200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우측뒷좌석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발판 압력센서</a:t>
                      </a: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0004 1020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Kg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200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우측뒷좌석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 압력센서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0004 1030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Kg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200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우측뒷좌석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안전벨트 버클 압력센서</a:t>
                      </a: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0004 1040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Kg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200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좌측뒷좌석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압력센서</a:t>
                      </a: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0004 2010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Kg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200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좌측뒷좌석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발판 압력센서</a:t>
                      </a: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0004 2020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Kg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200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좌측뒷좌석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 압력센서</a:t>
                      </a:r>
                      <a:endParaRPr lang="en-US" altLang="ko-KR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0004 2030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Kg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200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좌측뒷좌석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안전벨트 버클 압력센서</a:t>
                      </a: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0004 2040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0000 0000 0000 0XXX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kg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 ~ 200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36000" marR="0" marT="0" marB="0" anchor="ctr">
                    <a:solidFill>
                      <a:srgbClr val="E9E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CA1D9E3-FACF-489B-A80A-A5229C1AA008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31657D-D057-4EE2-85FB-72AEDC49C572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9596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EED4E1-FC55-4A48-B2DE-955ADC5C781B}"/>
              </a:ext>
            </a:extLst>
          </p:cNvPr>
          <p:cNvSpPr txBox="1"/>
          <p:nvPr/>
        </p:nvSpPr>
        <p:spPr>
          <a:xfrm>
            <a:off x="3851920" y="3573016"/>
            <a:ext cx="223647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주요 기능</a:t>
            </a:r>
            <a:endParaRPr lang="en-US" altLang="ko-KR" sz="3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ECFDA-C93A-4B6F-9373-CE54DBD80C8A}"/>
              </a:ext>
            </a:extLst>
          </p:cNvPr>
          <p:cNvSpPr txBox="1"/>
          <p:nvPr/>
        </p:nvSpPr>
        <p:spPr>
          <a:xfrm>
            <a:off x="3851920" y="5013176"/>
            <a:ext cx="25202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시연 영상</a:t>
            </a:r>
            <a:endParaRPr lang="en-US" altLang="ko-KR" sz="3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5F6681-DFC3-4118-A7A7-594376DFC9F4}"/>
              </a:ext>
            </a:extLst>
          </p:cNvPr>
          <p:cNvSpPr/>
          <p:nvPr/>
        </p:nvSpPr>
        <p:spPr>
          <a:xfrm>
            <a:off x="0" y="0"/>
            <a:ext cx="28438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8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</a:p>
          <a:p>
            <a:pPr algn="ctr"/>
            <a:endParaRPr lang="en-US" altLang="ko-KR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en-US" altLang="ko-KR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8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5AC046-4E47-42BD-B07C-32D332022EDE}"/>
              </a:ext>
            </a:extLst>
          </p:cNvPr>
          <p:cNvSpPr/>
          <p:nvPr/>
        </p:nvSpPr>
        <p:spPr>
          <a:xfrm>
            <a:off x="2951832" y="0"/>
            <a:ext cx="108000" cy="6858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FAB9D-1FE4-4E92-B1E1-4D9EAE9A0BB3}"/>
              </a:ext>
            </a:extLst>
          </p:cNvPr>
          <p:cNvSpPr txBox="1"/>
          <p:nvPr/>
        </p:nvSpPr>
        <p:spPr>
          <a:xfrm>
            <a:off x="3866718" y="4293096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시연 구성</a:t>
            </a:r>
            <a:endParaRPr lang="en-US" altLang="ko-KR" sz="3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412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32464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#03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8CB7FC-E031-4D20-A277-4CE78CE32F9E}"/>
              </a:ext>
            </a:extLst>
          </p:cNvPr>
          <p:cNvSpPr txBox="1"/>
          <p:nvPr/>
        </p:nvSpPr>
        <p:spPr>
          <a:xfrm>
            <a:off x="755576" y="1281218"/>
            <a:ext cx="7560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application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mobile</a:t>
            </a:r>
            <a:r>
              <a:rPr lang="ko-KR" altLang="en-US" dirty="0"/>
              <a:t> </a:t>
            </a:r>
            <a:r>
              <a:rPr lang="en-US" altLang="ko-KR" dirty="0"/>
              <a:t>app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모바일 웹</a:t>
            </a:r>
            <a:r>
              <a:rPr lang="en-US" altLang="ko-KR" dirty="0"/>
              <a:t>/</a:t>
            </a:r>
            <a:r>
              <a:rPr lang="ko-KR" altLang="en-US" dirty="0"/>
              <a:t>앱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차량등록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관리자모드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차량 제어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알림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뒷좌석 안전벨트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C48A2D-2E80-4E31-8C3A-6A1BC909A117}"/>
              </a:ext>
            </a:extLst>
          </p:cNvPr>
          <p:cNvSpPr txBox="1"/>
          <p:nvPr/>
        </p:nvSpPr>
        <p:spPr>
          <a:xfrm>
            <a:off x="750637" y="3669875"/>
            <a:ext cx="79928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built in Pad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알람 </a:t>
            </a:r>
            <a:r>
              <a:rPr lang="en-US" altLang="ko-KR" dirty="0"/>
              <a:t>TTS(Text To Speech)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소모품 잔량 알림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뒷좌석 안전벨트 점검</a:t>
            </a:r>
            <a:r>
              <a:rPr lang="en-US" altLang="ko-KR" dirty="0"/>
              <a:t>, </a:t>
            </a:r>
            <a:r>
              <a:rPr lang="ko-KR" altLang="en-US" dirty="0"/>
              <a:t>급제동 </a:t>
            </a:r>
            <a:r>
              <a:rPr lang="ko-KR" altLang="en-US" dirty="0" err="1"/>
              <a:t>급발진</a:t>
            </a:r>
            <a:r>
              <a:rPr lang="ko-KR" altLang="en-US" dirty="0"/>
              <a:t> 위치 주의 알림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라이트 체크 푸시 알람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313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112FC080-A0B2-4890-A608-72D755C1B394}"/>
              </a:ext>
            </a:extLst>
          </p:cNvPr>
          <p:cNvSpPr txBox="1">
            <a:spLocks/>
          </p:cNvSpPr>
          <p:nvPr/>
        </p:nvSpPr>
        <p:spPr>
          <a:xfrm>
            <a:off x="3275942" y="1124744"/>
            <a:ext cx="2592115" cy="10652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ko" sz="40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 Unicode MS" pitchFamily="50" charset="-127"/>
              </a:rPr>
              <a:t>Contents</a:t>
            </a:r>
            <a:endParaRPr lang="en-US" sz="40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rial Unicode MS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CC748-128E-4671-BE38-D665AB9FFF6A}"/>
              </a:ext>
            </a:extLst>
          </p:cNvPr>
          <p:cNvSpPr txBox="1"/>
          <p:nvPr/>
        </p:nvSpPr>
        <p:spPr>
          <a:xfrm>
            <a:off x="3311860" y="2093935"/>
            <a:ext cx="306034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#01	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기획 배경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#02	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설계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#03	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#04	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91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3246402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#03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구성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F043CF-6326-470B-95A2-001BB50D9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44" y="1484784"/>
            <a:ext cx="6476712" cy="49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21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475963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#03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회원가입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차량등록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5B755BA3-8EB9-4D98-AA70-46742FA4D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624" y="1340768"/>
            <a:ext cx="7056784" cy="4887453"/>
          </a:xfrm>
          <a:prstGeom prst="rect">
            <a:avLst/>
          </a:prstGeom>
        </p:spPr>
      </p:pic>
      <p:pic>
        <p:nvPicPr>
          <p:cNvPr id="2" name="회원가입부터 차량등록 최신">
            <a:hlinkClick r:id="" action="ppaction://media"/>
            <a:extLst>
              <a:ext uri="{FF2B5EF4-FFF2-40B4-BE49-F238E27FC236}">
                <a16:creationId xmlns:a16="http://schemas.microsoft.com/office/drawing/2014/main" id="{CF5B1913-0E85-4931-94FA-13CB8B7DC7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03648" y="1647206"/>
            <a:ext cx="6696744" cy="329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5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래픽 7">
            <a:extLst>
              <a:ext uri="{FF2B5EF4-FFF2-40B4-BE49-F238E27FC236}">
                <a16:creationId xmlns:a16="http://schemas.microsoft.com/office/drawing/2014/main" id="{6C2F17F5-D10F-4246-8D4C-181BAFEF05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624" y="1340768"/>
            <a:ext cx="7056784" cy="48874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3276859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#03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 모드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관리자모드 시연">
            <a:hlinkClick r:id="" action="ppaction://media"/>
            <a:extLst>
              <a:ext uri="{FF2B5EF4-FFF2-40B4-BE49-F238E27FC236}">
                <a16:creationId xmlns:a16="http://schemas.microsoft.com/office/drawing/2014/main" id="{9A846395-C19D-4A39-99D1-30B5915B78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63061" y="1601551"/>
            <a:ext cx="6737331" cy="333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4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3276859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#03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82D7C360-1B63-482F-A441-AFD050F1CD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624" y="1196752"/>
            <a:ext cx="6768752" cy="5328592"/>
          </a:xfrm>
          <a:prstGeom prst="rect">
            <a:avLst/>
          </a:prstGeom>
        </p:spPr>
      </p:pic>
      <p:pic>
        <p:nvPicPr>
          <p:cNvPr id="7" name="KakaoTalk_Video_20191031_1527_42_321">
            <a:hlinkClick r:id="" action="ppaction://media"/>
            <a:extLst>
              <a:ext uri="{FF2B5EF4-FFF2-40B4-BE49-F238E27FC236}">
                <a16:creationId xmlns:a16="http://schemas.microsoft.com/office/drawing/2014/main" id="{131A74D7-7002-4320-8612-BAB9A2357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8419" y="1507023"/>
            <a:ext cx="6493941" cy="36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0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3276859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#03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054D2A3-BB72-47E6-8898-5789F6093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624" y="1196752"/>
            <a:ext cx="6768752" cy="5328592"/>
          </a:xfrm>
          <a:prstGeom prst="rect">
            <a:avLst/>
          </a:prstGeom>
        </p:spPr>
      </p:pic>
      <p:pic>
        <p:nvPicPr>
          <p:cNvPr id="2" name="KakaoTalk_Video_20191031_1534_56_901">
            <a:hlinkClick r:id="" action="ppaction://media"/>
            <a:extLst>
              <a:ext uri="{FF2B5EF4-FFF2-40B4-BE49-F238E27FC236}">
                <a16:creationId xmlns:a16="http://schemas.microsoft.com/office/drawing/2014/main" id="{2E938D05-4DE9-4FE1-BD7D-0DD97ACF60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8419" y="1502207"/>
            <a:ext cx="650716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1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3276859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#03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뒷좌석 안전벨트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0054D2A3-BB72-47E6-8898-5789F60933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624" y="1196752"/>
            <a:ext cx="6768752" cy="5328592"/>
          </a:xfrm>
          <a:prstGeom prst="rect">
            <a:avLst/>
          </a:prstGeom>
        </p:spPr>
      </p:pic>
      <p:pic>
        <p:nvPicPr>
          <p:cNvPr id="3" name="KakaoTalk_Video_20191031_1535_53_573">
            <a:hlinkClick r:id="" action="ppaction://media"/>
            <a:extLst>
              <a:ext uri="{FF2B5EF4-FFF2-40B4-BE49-F238E27FC236}">
                <a16:creationId xmlns:a16="http://schemas.microsoft.com/office/drawing/2014/main" id="{AF71FC20-00A5-4382-9F00-15C0E59278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8419" y="1494564"/>
            <a:ext cx="650716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3276859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#03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영상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위험지역 알림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FBAE434-DB2A-4D36-8E6E-12F5406B7BE7}"/>
              </a:ext>
            </a:extLst>
          </p:cNvPr>
          <p:cNvGrpSpPr/>
          <p:nvPr/>
        </p:nvGrpSpPr>
        <p:grpSpPr>
          <a:xfrm>
            <a:off x="1308726" y="1271968"/>
            <a:ext cx="6526548" cy="4965344"/>
            <a:chOff x="1213804" y="1271968"/>
            <a:chExt cx="6526548" cy="496534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4CE909C-8A62-4B76-8362-643693EBFA2D}"/>
                </a:ext>
              </a:extLst>
            </p:cNvPr>
            <p:cNvGrpSpPr/>
            <p:nvPr/>
          </p:nvGrpSpPr>
          <p:grpSpPr>
            <a:xfrm>
              <a:off x="1213804" y="1271968"/>
              <a:ext cx="6526548" cy="4965344"/>
              <a:chOff x="2293657" y="1139886"/>
              <a:chExt cx="4629150" cy="3873290"/>
            </a:xfrm>
          </p:grpSpPr>
          <p:pic>
            <p:nvPicPr>
              <p:cNvPr id="9" name="그래픽 8">
                <a:extLst>
                  <a:ext uri="{FF2B5EF4-FFF2-40B4-BE49-F238E27FC236}">
                    <a16:creationId xmlns:a16="http://schemas.microsoft.com/office/drawing/2014/main" id="{233E2ECA-EFEF-42DA-8FAC-850FAA3728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t="550" b="15778"/>
              <a:stretch/>
            </p:blipFill>
            <p:spPr>
              <a:xfrm>
                <a:off x="2293657" y="1139886"/>
                <a:ext cx="4629150" cy="3873290"/>
              </a:xfrm>
              <a:prstGeom prst="rect">
                <a:avLst/>
              </a:prstGeom>
            </p:spPr>
          </p:pic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1B8715CE-4C86-49A0-BBE6-A388F4783E10}"/>
                  </a:ext>
                </a:extLst>
              </p:cNvPr>
              <p:cNvSpPr/>
              <p:nvPr/>
            </p:nvSpPr>
            <p:spPr>
              <a:xfrm>
                <a:off x="2556004" y="1556792"/>
                <a:ext cx="4104456" cy="2628000"/>
              </a:xfrm>
              <a:prstGeom prst="roundRect">
                <a:avLst>
                  <a:gd name="adj" fmla="val 3505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578EB93B-129F-4DCB-B534-45ED37261038}"/>
                  </a:ext>
                </a:extLst>
              </p:cNvPr>
              <p:cNvSpPr/>
              <p:nvPr/>
            </p:nvSpPr>
            <p:spPr>
              <a:xfrm>
                <a:off x="4338232" y="4437112"/>
                <a:ext cx="540000" cy="195430"/>
              </a:xfrm>
              <a:prstGeom prst="roundRect">
                <a:avLst>
                  <a:gd name="adj" fmla="val 31578"/>
                </a:avLst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2" name="KakaoTalk_Video_20191031_1536_32_259">
              <a:hlinkClick r:id="" action="ppaction://media"/>
              <a:extLst>
                <a:ext uri="{FF2B5EF4-FFF2-40B4-BE49-F238E27FC236}">
                  <a16:creationId xmlns:a16="http://schemas.microsoft.com/office/drawing/2014/main" id="{A14C230E-D2DC-4C6E-B0D5-1E256F943B32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1524751" y="1709012"/>
              <a:ext cx="5898892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7143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70C5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231345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#03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 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2DD36B4C-4ABB-4ED3-A2C0-18922000D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7624" y="1196752"/>
            <a:ext cx="6768752" cy="53285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C1EBE1-8F29-4F4D-AFC4-850BB0C7D899}"/>
              </a:ext>
            </a:extLst>
          </p:cNvPr>
          <p:cNvSpPr/>
          <p:nvPr/>
        </p:nvSpPr>
        <p:spPr>
          <a:xfrm>
            <a:off x="1547664" y="1628800"/>
            <a:ext cx="6048672" cy="2664296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hlinkClick r:id="rId5"/>
              </a:rPr>
              <a:t>http://70.12.60.99/ConnectedCarControlSystem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3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EED4E1-FC55-4A48-B2DE-955ADC5C781B}"/>
              </a:ext>
            </a:extLst>
          </p:cNvPr>
          <p:cNvSpPr txBox="1"/>
          <p:nvPr/>
        </p:nvSpPr>
        <p:spPr>
          <a:xfrm>
            <a:off x="3851920" y="3573016"/>
            <a:ext cx="295232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기대 효과 </a:t>
            </a:r>
            <a:r>
              <a:rPr lang="ko-KR" altLang="en-US" sz="300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및 응용</a:t>
            </a:r>
            <a:endParaRPr lang="en-US" altLang="ko-KR" sz="3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5F6681-DFC3-4118-A7A7-594376DFC9F4}"/>
              </a:ext>
            </a:extLst>
          </p:cNvPr>
          <p:cNvSpPr/>
          <p:nvPr/>
        </p:nvSpPr>
        <p:spPr>
          <a:xfrm>
            <a:off x="0" y="0"/>
            <a:ext cx="28438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8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</a:p>
          <a:p>
            <a:pPr algn="ctr"/>
            <a:endParaRPr lang="en-US" altLang="ko-KR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기대효과</a:t>
            </a:r>
            <a:endParaRPr lang="en-US" altLang="ko-KR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</a:t>
            </a:r>
            <a:endParaRPr lang="en-US" altLang="ko-KR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응용</a:t>
            </a:r>
            <a:endParaRPr lang="en-US" altLang="ko-KR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25AC046-4E47-42BD-B07C-32D332022EDE}"/>
              </a:ext>
            </a:extLst>
          </p:cNvPr>
          <p:cNvSpPr/>
          <p:nvPr/>
        </p:nvSpPr>
        <p:spPr>
          <a:xfrm>
            <a:off x="2951832" y="0"/>
            <a:ext cx="108000" cy="6858000"/>
          </a:xfrm>
          <a:prstGeom prst="rect">
            <a:avLst/>
          </a:prstGeom>
          <a:solidFill>
            <a:srgbClr val="AF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929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AF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AFA0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4902304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#04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기대 효과 및 응용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9854D20-A17D-43C2-B28F-59F9BFA9A1E7}"/>
              </a:ext>
            </a:extLst>
          </p:cNvPr>
          <p:cNvSpPr/>
          <p:nvPr/>
        </p:nvSpPr>
        <p:spPr>
          <a:xfrm>
            <a:off x="182672" y="1829521"/>
            <a:ext cx="5040000" cy="3600000"/>
          </a:xfrm>
          <a:prstGeom prst="ellipse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95B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쉽고 체계적으로</a:t>
            </a:r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커넥티드카 관리</a:t>
            </a:r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수집 인프라</a:t>
            </a:r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플랫폼에 쉽게 접근하여 실시간 정보를 확인</a:t>
            </a:r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D33A436-D0B7-4833-B2AD-BF390527E1CF}"/>
              </a:ext>
            </a:extLst>
          </p:cNvPr>
          <p:cNvSpPr/>
          <p:nvPr/>
        </p:nvSpPr>
        <p:spPr>
          <a:xfrm>
            <a:off x="5157781" y="936080"/>
            <a:ext cx="3600400" cy="1620000"/>
          </a:xfrm>
          <a:prstGeom prst="ellipse">
            <a:avLst/>
          </a:prstGeom>
          <a:solidFill>
            <a:srgbClr val="AFA0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차량 모니터링 시스템</a:t>
            </a:r>
            <a:b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차량에서 문제가 발생하면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적절한 정보 제공</a:t>
            </a:r>
            <a:b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외부에서 차량 정보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조회 가능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C2940F2-1CAA-40C7-B0C4-9E2E5F0E0155}"/>
              </a:ext>
            </a:extLst>
          </p:cNvPr>
          <p:cNvSpPr/>
          <p:nvPr/>
        </p:nvSpPr>
        <p:spPr>
          <a:xfrm>
            <a:off x="5555370" y="2909521"/>
            <a:ext cx="2880000" cy="1440000"/>
          </a:xfrm>
          <a:prstGeom prst="ellipse">
            <a:avLst/>
          </a:prstGeom>
          <a:solidFill>
            <a:srgbClr val="AFA0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차량 공유 서비스</a:t>
            </a:r>
            <a:b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빌리는 차량의 상태와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운행중인 차량의 상태</a:t>
            </a:r>
            <a:endParaRPr lang="en-US" altLang="ko-KR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확인가능</a:t>
            </a:r>
            <a:r>
              <a:rPr lang="en-US" altLang="ko-KR" sz="16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16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175AE90-CEFD-4D9D-8694-F2D1A5A78EF4}"/>
              </a:ext>
            </a:extLst>
          </p:cNvPr>
          <p:cNvSpPr/>
          <p:nvPr/>
        </p:nvSpPr>
        <p:spPr>
          <a:xfrm>
            <a:off x="5517981" y="4619521"/>
            <a:ext cx="2880000" cy="1620000"/>
          </a:xfrm>
          <a:prstGeom prst="ellipse">
            <a:avLst/>
          </a:prstGeom>
          <a:solidFill>
            <a:srgbClr val="AFA0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택시 회사 </a:t>
            </a:r>
            <a:b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등록된 차량의 관리 정보 제공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727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7823C6-BA7D-4970-88D8-2B41302DA6E1}"/>
              </a:ext>
            </a:extLst>
          </p:cNvPr>
          <p:cNvSpPr/>
          <p:nvPr/>
        </p:nvSpPr>
        <p:spPr>
          <a:xfrm>
            <a:off x="0" y="0"/>
            <a:ext cx="28438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8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</a:p>
          <a:p>
            <a:pPr algn="ctr"/>
            <a:endParaRPr lang="en-US" altLang="ko-KR" sz="3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기획배경</a:t>
            </a:r>
            <a:endParaRPr lang="en-US" altLang="ko-KR" sz="3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8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1F582C-F435-458C-B995-C6527113CAE8}"/>
              </a:ext>
            </a:extLst>
          </p:cNvPr>
          <p:cNvSpPr/>
          <p:nvPr/>
        </p:nvSpPr>
        <p:spPr>
          <a:xfrm>
            <a:off x="2951832" y="0"/>
            <a:ext cx="108000" cy="6858000"/>
          </a:xfrm>
          <a:prstGeom prst="rect">
            <a:avLst/>
          </a:prstGeom>
          <a:solidFill>
            <a:srgbClr val="95B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F0734-70A0-4E14-9BB4-061F4213B741}"/>
              </a:ext>
            </a:extLst>
          </p:cNvPr>
          <p:cNvSpPr txBox="1"/>
          <p:nvPr/>
        </p:nvSpPr>
        <p:spPr>
          <a:xfrm>
            <a:off x="3851920" y="3595082"/>
            <a:ext cx="259228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3981A-A38A-4BA8-8943-9B413EA79C20}"/>
              </a:ext>
            </a:extLst>
          </p:cNvPr>
          <p:cNvSpPr txBox="1"/>
          <p:nvPr/>
        </p:nvSpPr>
        <p:spPr>
          <a:xfrm>
            <a:off x="3851920" y="4315162"/>
            <a:ext cx="259228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목표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600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0E64690-A36D-4C2C-97D6-09DA84AE7718}"/>
              </a:ext>
            </a:extLst>
          </p:cNvPr>
          <p:cNvSpPr txBox="1"/>
          <p:nvPr/>
        </p:nvSpPr>
        <p:spPr>
          <a:xfrm>
            <a:off x="3023828" y="2921168"/>
            <a:ext cx="309634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6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524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112FC080-A0B2-4890-A608-72D755C1B394}"/>
              </a:ext>
            </a:extLst>
          </p:cNvPr>
          <p:cNvSpPr txBox="1">
            <a:spLocks/>
          </p:cNvSpPr>
          <p:nvPr/>
        </p:nvSpPr>
        <p:spPr>
          <a:xfrm>
            <a:off x="1367644" y="2514606"/>
            <a:ext cx="6408712" cy="18287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ko-KR" altLang="en-US" sz="10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  <a:r>
              <a:rPr lang="en-US" altLang="ko-KR" sz="10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sz="10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0114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3C9F19-DEE1-42C9-8765-1C691BF70CB9}"/>
              </a:ext>
            </a:extLst>
          </p:cNvPr>
          <p:cNvSpPr txBox="1"/>
          <p:nvPr/>
        </p:nvSpPr>
        <p:spPr>
          <a:xfrm>
            <a:off x="251520" y="216000"/>
            <a:ext cx="417934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#01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소개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27011DC7-B796-4844-B66E-BAE42BF764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8778" y="4253967"/>
            <a:ext cx="2160000" cy="2160000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7EBBE1C-BBE2-4468-A048-B426B90472C0}"/>
              </a:ext>
            </a:extLst>
          </p:cNvPr>
          <p:cNvSpPr/>
          <p:nvPr/>
        </p:nvSpPr>
        <p:spPr>
          <a:xfrm rot="16200000">
            <a:off x="4463988" y="4289940"/>
            <a:ext cx="360040" cy="1008112"/>
          </a:xfrm>
          <a:prstGeom prst="downArrow">
            <a:avLst>
              <a:gd name="adj1" fmla="val 50000"/>
              <a:gd name="adj2" fmla="val 73516"/>
            </a:avLst>
          </a:prstGeom>
          <a:solidFill>
            <a:schemeClr val="bg1"/>
          </a:solidFill>
          <a:ln>
            <a:solidFill>
              <a:srgbClr val="5D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29D27BBE-8DD4-49D4-8F0A-9F6C12F19710}"/>
              </a:ext>
            </a:extLst>
          </p:cNvPr>
          <p:cNvSpPr/>
          <p:nvPr/>
        </p:nvSpPr>
        <p:spPr>
          <a:xfrm rot="5400000">
            <a:off x="4439786" y="4848709"/>
            <a:ext cx="360040" cy="1008112"/>
          </a:xfrm>
          <a:prstGeom prst="downArrow">
            <a:avLst>
              <a:gd name="adj1" fmla="val 50000"/>
              <a:gd name="adj2" fmla="val 73516"/>
            </a:avLst>
          </a:prstGeom>
          <a:solidFill>
            <a:schemeClr val="bg1"/>
          </a:solidFill>
          <a:ln>
            <a:solidFill>
              <a:srgbClr val="5D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DC7C7C0-0DAB-426E-B593-A2F2DC835042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95B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79D872-269D-4071-9E79-71AC89D0B8BE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95B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0" name="그래픽 29">
            <a:extLst>
              <a:ext uri="{FF2B5EF4-FFF2-40B4-BE49-F238E27FC236}">
                <a16:creationId xmlns:a16="http://schemas.microsoft.com/office/drawing/2014/main" id="{C079E0D3-0B22-4A03-8DC8-400C6378D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378" y="3534016"/>
            <a:ext cx="2880000" cy="288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43E892-3FAE-443B-B5D3-4AC01B054030}"/>
              </a:ext>
            </a:extLst>
          </p:cNvPr>
          <p:cNvSpPr txBox="1"/>
          <p:nvPr/>
        </p:nvSpPr>
        <p:spPr>
          <a:xfrm>
            <a:off x="403645" y="1268760"/>
            <a:ext cx="8336710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커넥티드카의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실시간으로 수집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수집된 데이터를 분석하여 사용자에게 제공</a:t>
            </a:r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/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커넥티드카를 제어하는 통합관제시스템</a:t>
            </a:r>
            <a:endParaRPr lang="en-US" altLang="ko-KR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549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AFAE97E6-D858-4438-8B7A-31105C6ABE3B}"/>
              </a:ext>
            </a:extLst>
          </p:cNvPr>
          <p:cNvSpPr/>
          <p:nvPr/>
        </p:nvSpPr>
        <p:spPr>
          <a:xfrm>
            <a:off x="2052000" y="1268760"/>
            <a:ext cx="5040000" cy="5040000"/>
          </a:xfrm>
          <a:prstGeom prst="ellipse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95B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쉽고 체계적으로</a:t>
            </a:r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커넥티드카 관리</a:t>
            </a:r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빅데이터 수집 인프라</a:t>
            </a:r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다양한 플랫폼에 쉽게 접근하여 실시간 정보를 확인</a:t>
            </a:r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0F9FD3-EC02-4AE5-AE8D-24C57D2ADED6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95B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F0C8AD-74C5-43D0-A7B8-514AD2D76C4E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95B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CBB77-6FC4-49E5-8D78-B1EFAAEA90B4}"/>
              </a:ext>
            </a:extLst>
          </p:cNvPr>
          <p:cNvSpPr txBox="1"/>
          <p:nvPr/>
        </p:nvSpPr>
        <p:spPr>
          <a:xfrm>
            <a:off x="251520" y="216000"/>
            <a:ext cx="417934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#01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목표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319583C-9F9F-4424-8EA7-7B80119B7AA3}"/>
              </a:ext>
            </a:extLst>
          </p:cNvPr>
          <p:cNvSpPr/>
          <p:nvPr/>
        </p:nvSpPr>
        <p:spPr>
          <a:xfrm>
            <a:off x="3222000" y="877051"/>
            <a:ext cx="2700000" cy="1620000"/>
          </a:xfrm>
          <a:prstGeom prst="roundRect">
            <a:avLst/>
          </a:prstGeom>
          <a:solidFill>
            <a:srgbClr val="ECECEC"/>
          </a:solidFill>
          <a:ln>
            <a:solidFill>
              <a:srgbClr val="95B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chemeClr val="tx1"/>
              </a:buClr>
            </a:pPr>
            <a:r>
              <a:rPr lang="ko-KR" altLang="en-US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실시간으로</a:t>
            </a:r>
            <a:endParaRPr lang="en-US" altLang="ko-KR" sz="25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buClr>
                <a:schemeClr val="tx1"/>
              </a:buClr>
            </a:pPr>
            <a:r>
              <a:rPr lang="ko-KR" altLang="en-US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정보 수집</a:t>
            </a:r>
            <a:r>
              <a:rPr lang="en-US" altLang="ko-KR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업데이트</a:t>
            </a:r>
            <a:endParaRPr lang="en-US" altLang="ko-KR" sz="25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buClr>
                <a:schemeClr val="tx1"/>
              </a:buClr>
            </a:pPr>
            <a:r>
              <a:rPr lang="ko-KR" altLang="en-US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 구축</a:t>
            </a:r>
            <a:endParaRPr lang="en-US" altLang="ko-KR" sz="25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8C5ADA2-A515-4ACD-A6B7-B8FD5921594F}"/>
              </a:ext>
            </a:extLst>
          </p:cNvPr>
          <p:cNvSpPr/>
          <p:nvPr/>
        </p:nvSpPr>
        <p:spPr>
          <a:xfrm>
            <a:off x="6146423" y="2570896"/>
            <a:ext cx="2520000" cy="1440000"/>
          </a:xfrm>
          <a:prstGeom prst="roundRect">
            <a:avLst/>
          </a:prstGeom>
          <a:solidFill>
            <a:srgbClr val="ECECEC"/>
          </a:solidFill>
          <a:ln>
            <a:solidFill>
              <a:srgbClr val="95B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자동차 운행 기록조회</a:t>
            </a:r>
            <a:endParaRPr lang="en-US" altLang="ko-KR" sz="25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E8763F9-5CF2-46D7-8FE8-2DCC130E72EE}"/>
              </a:ext>
            </a:extLst>
          </p:cNvPr>
          <p:cNvSpPr/>
          <p:nvPr/>
        </p:nvSpPr>
        <p:spPr>
          <a:xfrm>
            <a:off x="477577" y="2570896"/>
            <a:ext cx="2520000" cy="1440000"/>
          </a:xfrm>
          <a:prstGeom prst="roundRect">
            <a:avLst/>
          </a:prstGeom>
          <a:solidFill>
            <a:srgbClr val="ECECEC"/>
          </a:solidFill>
          <a:ln>
            <a:solidFill>
              <a:srgbClr val="95B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500" dirty="0" err="1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시각화된</a:t>
            </a:r>
            <a:endParaRPr lang="en-US" altLang="ko-KR" sz="25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정보 제공</a:t>
            </a:r>
            <a:endParaRPr lang="en-US" altLang="ko-KR" sz="25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6C69969-90F5-46C8-8A71-F30032AB0500}"/>
              </a:ext>
            </a:extLst>
          </p:cNvPr>
          <p:cNvSpPr/>
          <p:nvPr/>
        </p:nvSpPr>
        <p:spPr>
          <a:xfrm>
            <a:off x="5200846" y="5063656"/>
            <a:ext cx="2520000" cy="1440000"/>
          </a:xfrm>
          <a:prstGeom prst="roundRect">
            <a:avLst/>
          </a:prstGeom>
          <a:solidFill>
            <a:srgbClr val="ECECEC"/>
          </a:solidFill>
          <a:ln>
            <a:solidFill>
              <a:srgbClr val="95B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소모품 정보 조회</a:t>
            </a:r>
            <a:endParaRPr lang="en-US" altLang="ko-KR" sz="25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84E6B78-28DE-4DDE-A375-3C527F39DF41}"/>
              </a:ext>
            </a:extLst>
          </p:cNvPr>
          <p:cNvSpPr/>
          <p:nvPr/>
        </p:nvSpPr>
        <p:spPr>
          <a:xfrm>
            <a:off x="1423154" y="5092085"/>
            <a:ext cx="2520000" cy="1440000"/>
          </a:xfrm>
          <a:prstGeom prst="roundRect">
            <a:avLst/>
          </a:prstGeom>
          <a:solidFill>
            <a:srgbClr val="ECECEC"/>
          </a:solidFill>
          <a:ln>
            <a:solidFill>
              <a:srgbClr val="95B6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웹</a:t>
            </a:r>
            <a:r>
              <a:rPr lang="en-US" altLang="ko-KR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</a:t>
            </a:r>
            <a:r>
              <a:rPr lang="ko-KR" altLang="en-US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앱</a:t>
            </a:r>
            <a:r>
              <a:rPr lang="en-US" altLang="ko-KR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</a:t>
            </a:r>
            <a:r>
              <a:rPr lang="ko-KR" altLang="en-US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패드에서</a:t>
            </a:r>
            <a:endParaRPr lang="en-US" altLang="ko-KR" sz="25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sz="2500" dirty="0">
                <a:solidFill>
                  <a:schemeClr val="tx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차량정보 확인</a:t>
            </a:r>
            <a:endParaRPr lang="en-US" altLang="ko-KR" sz="2500" dirty="0">
              <a:solidFill>
                <a:schemeClr val="tx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5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B1F582C-F435-458C-B995-C6527113CAE8}"/>
              </a:ext>
            </a:extLst>
          </p:cNvPr>
          <p:cNvSpPr/>
          <p:nvPr/>
        </p:nvSpPr>
        <p:spPr>
          <a:xfrm>
            <a:off x="2951832" y="0"/>
            <a:ext cx="108000" cy="6858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ED4E1-FC55-4A48-B2DE-955ADC5C781B}"/>
              </a:ext>
            </a:extLst>
          </p:cNvPr>
          <p:cNvSpPr txBox="1"/>
          <p:nvPr/>
        </p:nvSpPr>
        <p:spPr>
          <a:xfrm>
            <a:off x="3851920" y="2924944"/>
            <a:ext cx="2236477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 개요</a:t>
            </a:r>
            <a:endParaRPr lang="en-US" altLang="ko-KR" sz="3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ABE2C-8060-44D0-8E7F-0F42364BB449}"/>
              </a:ext>
            </a:extLst>
          </p:cNvPr>
          <p:cNvSpPr txBox="1"/>
          <p:nvPr/>
        </p:nvSpPr>
        <p:spPr>
          <a:xfrm>
            <a:off x="3851920" y="4376137"/>
            <a:ext cx="25922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시스템 구성도</a:t>
            </a:r>
            <a:endParaRPr lang="en-US" altLang="ko-KR" sz="3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ECFDA-C93A-4B6F-9373-CE54DBD80C8A}"/>
              </a:ext>
            </a:extLst>
          </p:cNvPr>
          <p:cNvSpPr txBox="1"/>
          <p:nvPr/>
        </p:nvSpPr>
        <p:spPr>
          <a:xfrm>
            <a:off x="3851921" y="3645024"/>
            <a:ext cx="25202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ERD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5F6681-DFC3-4118-A7A7-594376DFC9F4}"/>
              </a:ext>
            </a:extLst>
          </p:cNvPr>
          <p:cNvSpPr/>
          <p:nvPr/>
        </p:nvSpPr>
        <p:spPr>
          <a:xfrm>
            <a:off x="0" y="0"/>
            <a:ext cx="284380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8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</a:p>
          <a:p>
            <a:pPr algn="ctr"/>
            <a:endParaRPr lang="en-US" altLang="ko-KR" sz="3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3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설계</a:t>
            </a:r>
            <a:endParaRPr lang="en-US" altLang="ko-KR" sz="3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endParaRPr lang="en-US" altLang="ko-KR" sz="8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2C1C8E-9ABA-4BB8-95C9-FD245EB26938}"/>
              </a:ext>
            </a:extLst>
          </p:cNvPr>
          <p:cNvSpPr txBox="1"/>
          <p:nvPr/>
        </p:nvSpPr>
        <p:spPr>
          <a:xfrm>
            <a:off x="3851920" y="5107250"/>
            <a:ext cx="25202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사용 </a:t>
            </a:r>
            <a:r>
              <a:rPr lang="en-US" altLang="ko-KR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HW/SW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CF7D39-ED9D-416F-98D8-E3B2AE8B6EB3}"/>
              </a:ext>
            </a:extLst>
          </p:cNvPr>
          <p:cNvSpPr txBox="1"/>
          <p:nvPr/>
        </p:nvSpPr>
        <p:spPr>
          <a:xfrm>
            <a:off x="3851920" y="5733256"/>
            <a:ext cx="25202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CAN Protocol</a:t>
            </a:r>
            <a:r>
              <a:rPr lang="ko-KR" altLang="en-US" sz="30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sz="30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50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>
            <a:extLst>
              <a:ext uri="{FF2B5EF4-FFF2-40B4-BE49-F238E27FC236}">
                <a16:creationId xmlns:a16="http://schemas.microsoft.com/office/drawing/2014/main" id="{1A8DD80D-9D4B-4E0E-971D-B7D4B174BF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06" y="2994123"/>
            <a:ext cx="1171214" cy="11273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721EAED-5AB6-48AC-8EF9-74C3EE321487}"/>
              </a:ext>
            </a:extLst>
          </p:cNvPr>
          <p:cNvSpPr txBox="1"/>
          <p:nvPr/>
        </p:nvSpPr>
        <p:spPr>
          <a:xfrm>
            <a:off x="4499992" y="3867442"/>
            <a:ext cx="121290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</a:t>
            </a:r>
            <a:endParaRPr lang="ko-KR" altLang="en-US" sz="24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890FE3-CCE8-4332-97D6-A7B007326F33}"/>
              </a:ext>
            </a:extLst>
          </p:cNvPr>
          <p:cNvSpPr txBox="1"/>
          <p:nvPr/>
        </p:nvSpPr>
        <p:spPr>
          <a:xfrm>
            <a:off x="5261952" y="2308810"/>
            <a:ext cx="12320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차량 제어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49E528-0189-40AF-8919-E7C3D4B1C153}"/>
              </a:ext>
            </a:extLst>
          </p:cNvPr>
          <p:cNvSpPr txBox="1"/>
          <p:nvPr/>
        </p:nvSpPr>
        <p:spPr>
          <a:xfrm>
            <a:off x="3441787" y="2308810"/>
            <a:ext cx="14524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 분석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86C05B-8848-413C-B70A-FAAE171D96E8}"/>
              </a:ext>
            </a:extLst>
          </p:cNvPr>
          <p:cNvCxnSpPr/>
          <p:nvPr/>
        </p:nvCxnSpPr>
        <p:spPr>
          <a:xfrm>
            <a:off x="2904961" y="3398351"/>
            <a:ext cx="900000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89CEAE-CDA1-455C-92B4-1DE36EFC12FF}"/>
              </a:ext>
            </a:extLst>
          </p:cNvPr>
          <p:cNvSpPr txBox="1"/>
          <p:nvPr/>
        </p:nvSpPr>
        <p:spPr>
          <a:xfrm>
            <a:off x="2601577" y="3669335"/>
            <a:ext cx="17014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제어</a:t>
            </a: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데이터조회요청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F12C6B-E9A7-438E-9103-C2CD556C37E6}"/>
              </a:ext>
            </a:extLst>
          </p:cNvPr>
          <p:cNvSpPr txBox="1"/>
          <p:nvPr/>
        </p:nvSpPr>
        <p:spPr>
          <a:xfrm>
            <a:off x="2567810" y="2731405"/>
            <a:ext cx="178023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제어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조회 결과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데이터 시각화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D8A5BA4-27A1-4C1C-ADB2-865417D35E03}"/>
              </a:ext>
            </a:extLst>
          </p:cNvPr>
          <p:cNvGrpSpPr/>
          <p:nvPr/>
        </p:nvGrpSpPr>
        <p:grpSpPr>
          <a:xfrm>
            <a:off x="6021504" y="2792026"/>
            <a:ext cx="1654308" cy="1390868"/>
            <a:chOff x="6021504" y="2663236"/>
            <a:chExt cx="1654308" cy="139086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BBE576B2-D6F3-41DC-A2FF-1BF412E35C8E}"/>
                </a:ext>
              </a:extLst>
            </p:cNvPr>
            <p:cNvGrpSpPr/>
            <p:nvPr/>
          </p:nvGrpSpPr>
          <p:grpSpPr>
            <a:xfrm>
              <a:off x="6021504" y="2663236"/>
              <a:ext cx="1654308" cy="403766"/>
              <a:chOff x="5930007" y="2380818"/>
              <a:chExt cx="1654308" cy="40376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E966B3-42BB-409B-93B2-029F8CEF1AFF}"/>
                  </a:ext>
                </a:extLst>
              </p:cNvPr>
              <p:cNvSpPr txBox="1"/>
              <p:nvPr/>
            </p:nvSpPr>
            <p:spPr>
              <a:xfrm>
                <a:off x="5930007" y="2380818"/>
                <a:ext cx="1654308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차량로그기록</a:t>
                </a:r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1F31B313-F7FC-49C2-B0DD-491A764B57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4791" y="2784584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E842DD91-4672-4327-B669-8ACBD5F3D15A}"/>
                </a:ext>
              </a:extLst>
            </p:cNvPr>
            <p:cNvGrpSpPr/>
            <p:nvPr/>
          </p:nvGrpSpPr>
          <p:grpSpPr>
            <a:xfrm>
              <a:off x="6037579" y="3645024"/>
              <a:ext cx="1622159" cy="409080"/>
              <a:chOff x="6045671" y="3493046"/>
              <a:chExt cx="1622159" cy="409080"/>
            </a:xfrm>
          </p:grpSpPr>
          <p:cxnSp>
            <p:nvCxnSpPr>
              <p:cNvPr id="10" name="직선 화살표 연결선 9">
                <a:extLst>
                  <a:ext uri="{FF2B5EF4-FFF2-40B4-BE49-F238E27FC236}">
                    <a16:creationId xmlns:a16="http://schemas.microsoft.com/office/drawing/2014/main" id="{1F31B313-F7FC-49C2-B0DD-491A764B57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6750" y="3901040"/>
                <a:ext cx="1080000" cy="1086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BE966B3-42BB-409B-93B2-029F8CEF1AFF}"/>
                  </a:ext>
                </a:extLst>
              </p:cNvPr>
              <p:cNvSpPr txBox="1"/>
              <p:nvPr/>
            </p:nvSpPr>
            <p:spPr>
              <a:xfrm>
                <a:off x="6045671" y="3493046"/>
                <a:ext cx="1622159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차량상태정보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7214E44-A64D-4F2B-B937-E9960006A7D2}"/>
                </a:ext>
              </a:extLst>
            </p:cNvPr>
            <p:cNvGrpSpPr/>
            <p:nvPr/>
          </p:nvGrpSpPr>
          <p:grpSpPr>
            <a:xfrm>
              <a:off x="6127352" y="3155958"/>
              <a:ext cx="1442613" cy="400110"/>
              <a:chOff x="6045671" y="2924944"/>
              <a:chExt cx="1442613" cy="400110"/>
            </a:xfrm>
          </p:grpSpPr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18E243DD-DB13-4956-A630-1F3A8B04A8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6977" y="3317169"/>
                <a:ext cx="1080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BE966B3-42BB-409B-93B2-029F8CEF1AFF}"/>
                  </a:ext>
                </a:extLst>
              </p:cNvPr>
              <p:cNvSpPr txBox="1"/>
              <p:nvPr/>
            </p:nvSpPr>
            <p:spPr>
              <a:xfrm>
                <a:off x="6045671" y="2924944"/>
                <a:ext cx="1442613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데이터분석</a:t>
                </a:r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830B2E7-7C8B-4790-8BF4-DD2657D858B9}"/>
              </a:ext>
            </a:extLst>
          </p:cNvPr>
          <p:cNvGrpSpPr/>
          <p:nvPr/>
        </p:nvGrpSpPr>
        <p:grpSpPr>
          <a:xfrm>
            <a:off x="4860719" y="4437112"/>
            <a:ext cx="449759" cy="562292"/>
            <a:chOff x="4860032" y="4306868"/>
            <a:chExt cx="449759" cy="562292"/>
          </a:xfrm>
        </p:grpSpPr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B0766D0-899E-445A-B971-9D480AF9539D}"/>
                </a:ext>
              </a:extLst>
            </p:cNvPr>
            <p:cNvCxnSpPr/>
            <p:nvPr/>
          </p:nvCxnSpPr>
          <p:spPr>
            <a:xfrm>
              <a:off x="4860032" y="432916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53B5067-D8E4-4074-ABE8-E8387637E53A}"/>
                </a:ext>
              </a:extLst>
            </p:cNvPr>
            <p:cNvCxnSpPr/>
            <p:nvPr/>
          </p:nvCxnSpPr>
          <p:spPr>
            <a:xfrm>
              <a:off x="5309791" y="4306868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A55DB7E-62EF-4BC1-9C4C-5275CA22E965}"/>
              </a:ext>
            </a:extLst>
          </p:cNvPr>
          <p:cNvSpPr txBox="1"/>
          <p:nvPr/>
        </p:nvSpPr>
        <p:spPr>
          <a:xfrm>
            <a:off x="5310478" y="4365104"/>
            <a:ext cx="170217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실시간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  <a:sym typeface="Wingdings" panose="05000000000000000000" pitchFamily="2" charset="2"/>
            </a:endParaRPr>
          </a:p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차량 상태 보고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EE69C6-0880-4636-93C1-3CC15A1CE778}"/>
              </a:ext>
            </a:extLst>
          </p:cNvPr>
          <p:cNvSpPr txBox="1"/>
          <p:nvPr/>
        </p:nvSpPr>
        <p:spPr>
          <a:xfrm>
            <a:off x="3704023" y="4518992"/>
            <a:ext cx="121290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rPr>
              <a:t>차량 제어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0FDF6E6-4FCC-4223-8623-206736B74D0E}"/>
              </a:ext>
            </a:extLst>
          </p:cNvPr>
          <p:cNvGrpSpPr/>
          <p:nvPr/>
        </p:nvGrpSpPr>
        <p:grpSpPr>
          <a:xfrm>
            <a:off x="2301784" y="5009355"/>
            <a:ext cx="5288647" cy="1480044"/>
            <a:chOff x="2286654" y="4973292"/>
            <a:chExt cx="5288647" cy="1480044"/>
          </a:xfrm>
        </p:grpSpPr>
        <p:sp>
          <p:nvSpPr>
            <p:cNvPr id="36" name="사각형: 둥근 모서리 48">
              <a:extLst>
                <a:ext uri="{FF2B5EF4-FFF2-40B4-BE49-F238E27FC236}">
                  <a16:creationId xmlns:a16="http://schemas.microsoft.com/office/drawing/2014/main" id="{BB8B54A8-3D5B-46D4-A22A-339DE457356D}"/>
                </a:ext>
              </a:extLst>
            </p:cNvPr>
            <p:cNvSpPr/>
            <p:nvPr/>
          </p:nvSpPr>
          <p:spPr>
            <a:xfrm>
              <a:off x="2286654" y="5205204"/>
              <a:ext cx="5288647" cy="1248132"/>
            </a:xfrm>
            <a:prstGeom prst="roundRect">
              <a:avLst/>
            </a:prstGeom>
            <a:noFill/>
            <a:ln w="38100">
              <a:solidFill>
                <a:srgbClr val="65C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08F5353-373F-4E8E-A327-ADA73D8AE26B}"/>
                </a:ext>
              </a:extLst>
            </p:cNvPr>
            <p:cNvSpPr txBox="1"/>
            <p:nvPr/>
          </p:nvSpPr>
          <p:spPr>
            <a:xfrm>
              <a:off x="3550975" y="4973292"/>
              <a:ext cx="2760004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5CEE3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Connected Car</a:t>
              </a:r>
              <a:endPara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BAFC1AA-4ADC-47B7-A1E1-18346ADCF543}"/>
                </a:ext>
              </a:extLst>
            </p:cNvPr>
            <p:cNvGrpSpPr/>
            <p:nvPr/>
          </p:nvGrpSpPr>
          <p:grpSpPr>
            <a:xfrm>
              <a:off x="3006190" y="5476187"/>
              <a:ext cx="3849575" cy="900000"/>
              <a:chOff x="3006190" y="5476187"/>
              <a:chExt cx="3849575" cy="900000"/>
            </a:xfrm>
          </p:grpSpPr>
          <p:pic>
            <p:nvPicPr>
              <p:cNvPr id="66" name="그래픽 65">
                <a:extLst>
                  <a:ext uri="{FF2B5EF4-FFF2-40B4-BE49-F238E27FC236}">
                    <a16:creationId xmlns:a16="http://schemas.microsoft.com/office/drawing/2014/main" id="{26F46192-786D-4C05-8385-15D406B68C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955765" y="5476187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68" name="그래픽 67">
                <a:extLst>
                  <a:ext uri="{FF2B5EF4-FFF2-40B4-BE49-F238E27FC236}">
                    <a16:creationId xmlns:a16="http://schemas.microsoft.com/office/drawing/2014/main" id="{5CFDBDA6-6DF4-4C70-9799-D3560190B4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006190" y="5476187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73" name="그래픽 72">
                <a:extLst>
                  <a:ext uri="{FF2B5EF4-FFF2-40B4-BE49-F238E27FC236}">
                    <a16:creationId xmlns:a16="http://schemas.microsoft.com/office/drawing/2014/main" id="{EC5996B3-2CDC-445B-8D6A-912C33E2D3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H="1">
                <a:off x="4480977" y="5476187"/>
                <a:ext cx="900000" cy="900000"/>
              </a:xfrm>
              <a:prstGeom prst="rect">
                <a:avLst/>
              </a:prstGeom>
            </p:spPr>
          </p:pic>
        </p:grp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4231B3B-5EDB-4136-9314-275530564CFD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16C3817-E149-46AB-9D30-E0FC177C72D9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7FB16D-9C73-46B9-943D-B9F72F9A300C}"/>
              </a:ext>
            </a:extLst>
          </p:cNvPr>
          <p:cNvSpPr txBox="1"/>
          <p:nvPr/>
        </p:nvSpPr>
        <p:spPr>
          <a:xfrm>
            <a:off x="251520" y="216000"/>
            <a:ext cx="3712876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#02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개요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63FA5A-522D-4B58-9341-808FDA24AB8C}"/>
              </a:ext>
            </a:extLst>
          </p:cNvPr>
          <p:cNvGrpSpPr/>
          <p:nvPr/>
        </p:nvGrpSpPr>
        <p:grpSpPr>
          <a:xfrm>
            <a:off x="173389" y="2674103"/>
            <a:ext cx="2520000" cy="1493049"/>
            <a:chOff x="240914" y="2239971"/>
            <a:chExt cx="2520000" cy="1493049"/>
          </a:xfrm>
        </p:grpSpPr>
        <p:sp>
          <p:nvSpPr>
            <p:cNvPr id="40" name="사각형: 둥근 모서리 19">
              <a:extLst>
                <a:ext uri="{FF2B5EF4-FFF2-40B4-BE49-F238E27FC236}">
                  <a16:creationId xmlns:a16="http://schemas.microsoft.com/office/drawing/2014/main" id="{87F477BB-67B5-450F-A5DF-CD6D5A9BCC5D}"/>
                </a:ext>
              </a:extLst>
            </p:cNvPr>
            <p:cNvSpPr/>
            <p:nvPr/>
          </p:nvSpPr>
          <p:spPr>
            <a:xfrm>
              <a:off x="240914" y="2473020"/>
              <a:ext cx="2520000" cy="1260000"/>
            </a:xfrm>
            <a:prstGeom prst="roundRect">
              <a:avLst/>
            </a:prstGeom>
            <a:noFill/>
            <a:ln w="38100">
              <a:solidFill>
                <a:srgbClr val="65C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C7D379-3C95-4098-813E-B747705762F4}"/>
                </a:ext>
              </a:extLst>
            </p:cNvPr>
            <p:cNvSpPr txBox="1"/>
            <p:nvPr/>
          </p:nvSpPr>
          <p:spPr>
            <a:xfrm>
              <a:off x="968485" y="2239971"/>
              <a:ext cx="1064858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5CEE3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Client</a:t>
              </a:r>
              <a:endPara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EAB0F68-ECD2-4CFE-B537-113DC8DBA525}"/>
                </a:ext>
              </a:extLst>
            </p:cNvPr>
            <p:cNvGrpSpPr/>
            <p:nvPr/>
          </p:nvGrpSpPr>
          <p:grpSpPr>
            <a:xfrm>
              <a:off x="492787" y="2745024"/>
              <a:ext cx="2016255" cy="900000"/>
              <a:chOff x="451939" y="2806899"/>
              <a:chExt cx="2016255" cy="900000"/>
            </a:xfrm>
          </p:grpSpPr>
          <p:pic>
            <p:nvPicPr>
              <p:cNvPr id="55" name="그래픽 54">
                <a:extLst>
                  <a:ext uri="{FF2B5EF4-FFF2-40B4-BE49-F238E27FC236}">
                    <a16:creationId xmlns:a16="http://schemas.microsoft.com/office/drawing/2014/main" id="{D32266E4-3F48-4219-86D2-D33C13D5D9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568194" y="2806899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3" name="그래픽 2">
                <a:extLst>
                  <a:ext uri="{FF2B5EF4-FFF2-40B4-BE49-F238E27FC236}">
                    <a16:creationId xmlns:a16="http://schemas.microsoft.com/office/drawing/2014/main" id="{54F51E1E-8D24-498A-B397-5EB6FF2B0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51939" y="2806899"/>
                <a:ext cx="900000" cy="900000"/>
              </a:xfrm>
              <a:prstGeom prst="rect">
                <a:avLst/>
              </a:prstGeom>
            </p:spPr>
          </p:pic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692A3A5-9E7D-461F-8DA7-A5CCB6153DA8}"/>
              </a:ext>
            </a:extLst>
          </p:cNvPr>
          <p:cNvGrpSpPr/>
          <p:nvPr/>
        </p:nvGrpSpPr>
        <p:grpSpPr>
          <a:xfrm>
            <a:off x="7631808" y="2277152"/>
            <a:ext cx="1338803" cy="2520000"/>
            <a:chOff x="7538001" y="2169019"/>
            <a:chExt cx="1338803" cy="2520000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36EE7C40-0906-4AA2-819E-E4336D50D01F}"/>
                </a:ext>
              </a:extLst>
            </p:cNvPr>
            <p:cNvGrpSpPr/>
            <p:nvPr/>
          </p:nvGrpSpPr>
          <p:grpSpPr>
            <a:xfrm>
              <a:off x="7538001" y="2276872"/>
              <a:ext cx="1338803" cy="1115446"/>
              <a:chOff x="7538001" y="2285726"/>
              <a:chExt cx="1338803" cy="1115446"/>
            </a:xfrm>
          </p:grpSpPr>
          <p:pic>
            <p:nvPicPr>
              <p:cNvPr id="25" name="Picture 2" descr="hadoop에 대한 이미지 검색결과">
                <a:extLst>
                  <a:ext uri="{FF2B5EF4-FFF2-40B4-BE49-F238E27FC236}">
                    <a16:creationId xmlns:a16="http://schemas.microsoft.com/office/drawing/2014/main" id="{23620930-5FA9-4360-8157-C70EADA632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1600" b="88000" l="11364" r="86364">
                            <a14:foregroundMark x1="18939" y1="13600" x2="18939" y2="13600"/>
                            <a14:foregroundMark x1="25000" y1="13200" x2="25000" y2="13200"/>
                            <a14:foregroundMark x1="18561" y1="18000" x2="18561" y2="18000"/>
                            <a14:foregroundMark x1="29924" y1="18000" x2="29924" y2="18000"/>
                            <a14:foregroundMark x1="40152" y1="16400" x2="40152" y2="16400"/>
                            <a14:foregroundMark x1="51894" y1="17600" x2="51894" y2="17600"/>
                            <a14:foregroundMark x1="70833" y1="15600" x2="70833" y2="15600"/>
                            <a14:foregroundMark x1="73485" y1="18800" x2="73485" y2="18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714" t="4800" r="14169" b="13042"/>
              <a:stretch/>
            </p:blipFill>
            <p:spPr bwMode="auto">
              <a:xfrm>
                <a:off x="7720927" y="2285726"/>
                <a:ext cx="972951" cy="72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973F8F1-B51F-4E6D-8146-1C1D4A83AA40}"/>
                  </a:ext>
                </a:extLst>
              </p:cNvPr>
              <p:cNvSpPr txBox="1"/>
              <p:nvPr/>
            </p:nvSpPr>
            <p:spPr>
              <a:xfrm>
                <a:off x="7538001" y="2939507"/>
                <a:ext cx="1338803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 b="1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Hadoop</a:t>
                </a:r>
                <a:endPara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9" name="사각형: 둥근 모서리 82">
              <a:extLst>
                <a:ext uri="{FF2B5EF4-FFF2-40B4-BE49-F238E27FC236}">
                  <a16:creationId xmlns:a16="http://schemas.microsoft.com/office/drawing/2014/main" id="{37ABD8C2-1E03-42F2-9543-EBC1D79F5EBD}"/>
                </a:ext>
              </a:extLst>
            </p:cNvPr>
            <p:cNvSpPr/>
            <p:nvPr/>
          </p:nvSpPr>
          <p:spPr>
            <a:xfrm>
              <a:off x="7577402" y="2169019"/>
              <a:ext cx="1260000" cy="2520000"/>
            </a:xfrm>
            <a:prstGeom prst="roundRect">
              <a:avLst/>
            </a:prstGeom>
            <a:noFill/>
            <a:ln w="38100">
              <a:solidFill>
                <a:srgbClr val="65C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9711FB8-017C-482F-BC36-4D29DA7C5898}"/>
                </a:ext>
              </a:extLst>
            </p:cNvPr>
            <p:cNvGrpSpPr/>
            <p:nvPr/>
          </p:nvGrpSpPr>
          <p:grpSpPr>
            <a:xfrm>
              <a:off x="7616501" y="3460166"/>
              <a:ext cx="1181803" cy="1120962"/>
              <a:chOff x="7616501" y="3531462"/>
              <a:chExt cx="1181803" cy="112096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A53B691-D562-4CD7-8F00-17AC286D4729}"/>
                  </a:ext>
                </a:extLst>
              </p:cNvPr>
              <p:cNvSpPr txBox="1"/>
              <p:nvPr/>
            </p:nvSpPr>
            <p:spPr>
              <a:xfrm>
                <a:off x="7616501" y="4190759"/>
                <a:ext cx="1181803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Oracle</a:t>
                </a:r>
                <a:endParaRPr lang="ko-KR" altLang="en-US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16" name="그래픽 15">
                <a:extLst>
                  <a:ext uri="{FF2B5EF4-FFF2-40B4-BE49-F238E27FC236}">
                    <a16:creationId xmlns:a16="http://schemas.microsoft.com/office/drawing/2014/main" id="{E0A58977-D52D-436E-85B4-EA305CFFA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847402" y="3531462"/>
                <a:ext cx="720000" cy="720000"/>
              </a:xfrm>
              <a:prstGeom prst="rect">
                <a:avLst/>
              </a:prstGeom>
            </p:spPr>
          </p:pic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1F4517F-5675-4A27-9F10-196125E0876C}"/>
              </a:ext>
            </a:extLst>
          </p:cNvPr>
          <p:cNvGrpSpPr/>
          <p:nvPr/>
        </p:nvGrpSpPr>
        <p:grpSpPr>
          <a:xfrm>
            <a:off x="4860719" y="2218636"/>
            <a:ext cx="449759" cy="562292"/>
            <a:chOff x="4860032" y="4306868"/>
            <a:chExt cx="449759" cy="562292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404271A5-4474-4CE9-A5C9-795C3C4ABFA1}"/>
                </a:ext>
              </a:extLst>
            </p:cNvPr>
            <p:cNvCxnSpPr/>
            <p:nvPr/>
          </p:nvCxnSpPr>
          <p:spPr>
            <a:xfrm>
              <a:off x="4860032" y="4329160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A5D5805-87B6-4D60-B3F4-592848CB1754}"/>
                </a:ext>
              </a:extLst>
            </p:cNvPr>
            <p:cNvCxnSpPr/>
            <p:nvPr/>
          </p:nvCxnSpPr>
          <p:spPr>
            <a:xfrm>
              <a:off x="5309791" y="4306868"/>
              <a:ext cx="0" cy="54000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C511EB2-6F4D-418D-8265-342B9C0F4D20}"/>
              </a:ext>
            </a:extLst>
          </p:cNvPr>
          <p:cNvGrpSpPr/>
          <p:nvPr/>
        </p:nvGrpSpPr>
        <p:grpSpPr>
          <a:xfrm>
            <a:off x="3825599" y="695502"/>
            <a:ext cx="2520000" cy="1509362"/>
            <a:chOff x="3870712" y="770090"/>
            <a:chExt cx="2520000" cy="1509362"/>
          </a:xfrm>
        </p:grpSpPr>
        <p:sp>
          <p:nvSpPr>
            <p:cNvPr id="29" name="사각형: 둥근 모서리 54">
              <a:extLst>
                <a:ext uri="{FF2B5EF4-FFF2-40B4-BE49-F238E27FC236}">
                  <a16:creationId xmlns:a16="http://schemas.microsoft.com/office/drawing/2014/main" id="{0BD5BC1F-E6FF-4637-85F6-A80F3B378A52}"/>
                </a:ext>
              </a:extLst>
            </p:cNvPr>
            <p:cNvSpPr/>
            <p:nvPr/>
          </p:nvSpPr>
          <p:spPr>
            <a:xfrm>
              <a:off x="3870712" y="1019452"/>
              <a:ext cx="2520000" cy="1260000"/>
            </a:xfrm>
            <a:prstGeom prst="roundRect">
              <a:avLst/>
            </a:prstGeom>
            <a:noFill/>
            <a:ln w="38100">
              <a:solidFill>
                <a:srgbClr val="65C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DB5BEA-3646-4AB7-B74B-2A5246232C40}"/>
                </a:ext>
              </a:extLst>
            </p:cNvPr>
            <p:cNvSpPr txBox="1"/>
            <p:nvPr/>
          </p:nvSpPr>
          <p:spPr>
            <a:xfrm>
              <a:off x="4494429" y="770090"/>
              <a:ext cx="1272567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65CEE3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Admin</a:t>
              </a:r>
              <a:endParaRPr lang="ko-KR" altLang="en-US" sz="24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58E1D00-DFA5-41A6-878C-5E5D5832B163}"/>
                </a:ext>
              </a:extLst>
            </p:cNvPr>
            <p:cNvGrpSpPr/>
            <p:nvPr/>
          </p:nvGrpSpPr>
          <p:grpSpPr>
            <a:xfrm>
              <a:off x="4081947" y="1286220"/>
              <a:ext cx="2097530" cy="900000"/>
              <a:chOff x="425262" y="1540721"/>
              <a:chExt cx="2097530" cy="900000"/>
            </a:xfrm>
          </p:grpSpPr>
          <p:pic>
            <p:nvPicPr>
              <p:cNvPr id="85" name="그래픽 84">
                <a:extLst>
                  <a:ext uri="{FF2B5EF4-FFF2-40B4-BE49-F238E27FC236}">
                    <a16:creationId xmlns:a16="http://schemas.microsoft.com/office/drawing/2014/main" id="{22C23CF3-FDD1-4F63-9F0A-15D2E81875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1622792" y="1540721"/>
                <a:ext cx="900000" cy="900000"/>
              </a:xfrm>
              <a:prstGeom prst="rect">
                <a:avLst/>
              </a:prstGeom>
            </p:spPr>
          </p:pic>
          <p:pic>
            <p:nvPicPr>
              <p:cNvPr id="67" name="그래픽 66">
                <a:extLst>
                  <a:ext uri="{FF2B5EF4-FFF2-40B4-BE49-F238E27FC236}">
                    <a16:creationId xmlns:a16="http://schemas.microsoft.com/office/drawing/2014/main" id="{50452EAB-4EDD-4393-92C2-6F74E3DF3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25262" y="1540721"/>
                <a:ext cx="900000" cy="900000"/>
              </a:xfrm>
              <a:prstGeom prst="rect">
                <a:avLst/>
              </a:prstGeom>
            </p:spPr>
          </p:pic>
        </p:grp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21D7F4C-6B21-4605-A7AC-E952511B3017}"/>
              </a:ext>
            </a:extLst>
          </p:cNvPr>
          <p:cNvCxnSpPr/>
          <p:nvPr/>
        </p:nvCxnSpPr>
        <p:spPr>
          <a:xfrm>
            <a:off x="2925599" y="3645024"/>
            <a:ext cx="900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355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D923BE8-0610-465F-B359-554AE54BF003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40104D-D2FA-4BD1-8C35-E930BC061425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44922D-8D24-49B6-ACA8-E213C68E3B53}"/>
              </a:ext>
            </a:extLst>
          </p:cNvPr>
          <p:cNvSpPr txBox="1"/>
          <p:nvPr/>
        </p:nvSpPr>
        <p:spPr>
          <a:xfrm>
            <a:off x="251520" y="216000"/>
            <a:ext cx="224131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#02 ERD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4E53AA-38E6-46FB-ABC7-9A081CDFA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980728"/>
            <a:ext cx="7380312" cy="55352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02FEA-E73E-4260-9F09-0D452EDA2814}"/>
              </a:ext>
            </a:extLst>
          </p:cNvPr>
          <p:cNvSpPr txBox="1"/>
          <p:nvPr/>
        </p:nvSpPr>
        <p:spPr>
          <a:xfrm>
            <a:off x="2096794" y="854690"/>
            <a:ext cx="1755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USER_TABLE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6DEC7-45B3-4F25-A5CE-109C525A1A49}"/>
              </a:ext>
            </a:extLst>
          </p:cNvPr>
          <p:cNvSpPr txBox="1"/>
          <p:nvPr/>
        </p:nvSpPr>
        <p:spPr>
          <a:xfrm>
            <a:off x="1786441" y="2397947"/>
            <a:ext cx="26642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DEVICE_TOKEN_TABLE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846EC-0B51-4A91-B317-BCBE6FE94352}"/>
              </a:ext>
            </a:extLst>
          </p:cNvPr>
          <p:cNvSpPr txBox="1"/>
          <p:nvPr/>
        </p:nvSpPr>
        <p:spPr>
          <a:xfrm>
            <a:off x="1822229" y="3149643"/>
            <a:ext cx="230425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CAR_TYPE_TABLE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49C789-8632-4DBF-B9CC-61F1ECD437AB}"/>
              </a:ext>
            </a:extLst>
          </p:cNvPr>
          <p:cNvSpPr txBox="1"/>
          <p:nvPr/>
        </p:nvSpPr>
        <p:spPr>
          <a:xfrm>
            <a:off x="1750220" y="3865032"/>
            <a:ext cx="24482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FUEL_TYPE_TABLE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1947E-75F2-4C3D-987C-4F11F4FC8C17}"/>
              </a:ext>
            </a:extLst>
          </p:cNvPr>
          <p:cNvSpPr txBox="1"/>
          <p:nvPr/>
        </p:nvSpPr>
        <p:spPr>
          <a:xfrm>
            <a:off x="1714217" y="4685074"/>
            <a:ext cx="252028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CAR_CONSUMABLE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B4C58-F5B6-4CA6-9DEA-B45CEF747A03}"/>
              </a:ext>
            </a:extLst>
          </p:cNvPr>
          <p:cNvSpPr txBox="1"/>
          <p:nvPr/>
        </p:nvSpPr>
        <p:spPr>
          <a:xfrm>
            <a:off x="5652120" y="806141"/>
            <a:ext cx="244827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CARGROUP_TABLE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2026A-DBD4-41E8-847F-FB7F92AC7630}"/>
              </a:ext>
            </a:extLst>
          </p:cNvPr>
          <p:cNvSpPr txBox="1"/>
          <p:nvPr/>
        </p:nvSpPr>
        <p:spPr>
          <a:xfrm>
            <a:off x="6084168" y="1860526"/>
            <a:ext cx="15841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CAR_TABLE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11B8B-470D-4389-A6C0-1C799FDCD2F4}"/>
              </a:ext>
            </a:extLst>
          </p:cNvPr>
          <p:cNvSpPr txBox="1"/>
          <p:nvPr/>
        </p:nvSpPr>
        <p:spPr>
          <a:xfrm>
            <a:off x="5652120" y="3131676"/>
            <a:ext cx="244827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CAR_STATUS_TABLE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189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D41E7A-9865-4F12-9DB4-010DC41DE48D}"/>
              </a:ext>
            </a:extLst>
          </p:cNvPr>
          <p:cNvSpPr/>
          <p:nvPr/>
        </p:nvSpPr>
        <p:spPr>
          <a:xfrm>
            <a:off x="1066532" y="4152313"/>
            <a:ext cx="7200000" cy="2340000"/>
          </a:xfrm>
          <a:prstGeom prst="rect">
            <a:avLst/>
          </a:prstGeom>
          <a:blipFill dpi="0" rotWithShape="1">
            <a:blip r:embed="rId3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491" b="91321" l="4916" r="9769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437" t="-24280" r="-3287" b="-139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FD3AF1A-B1F5-4639-AC0D-3E673226227B}"/>
              </a:ext>
            </a:extLst>
          </p:cNvPr>
          <p:cNvSpPr/>
          <p:nvPr/>
        </p:nvSpPr>
        <p:spPr>
          <a:xfrm>
            <a:off x="7248093" y="1761730"/>
            <a:ext cx="1609160" cy="504000"/>
          </a:xfrm>
          <a:prstGeom prst="roundRect">
            <a:avLst/>
          </a:prstGeom>
          <a:solidFill>
            <a:srgbClr val="ECECEC"/>
          </a:solidFill>
          <a:ln>
            <a:solidFill>
              <a:srgbClr val="65C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3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Hadoop</a:t>
            </a:r>
            <a:endParaRPr lang="ko-KR" altLang="en-US" sz="3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5C0D44-A1C7-4738-9DDB-E33729EFB58D}"/>
              </a:ext>
            </a:extLst>
          </p:cNvPr>
          <p:cNvSpPr/>
          <p:nvPr/>
        </p:nvSpPr>
        <p:spPr>
          <a:xfrm>
            <a:off x="5963739" y="5312321"/>
            <a:ext cx="1260000" cy="720000"/>
          </a:xfrm>
          <a:prstGeom prst="roundRect">
            <a:avLst/>
          </a:prstGeom>
          <a:solidFill>
            <a:srgbClr val="ECECEC"/>
          </a:solidFill>
          <a:ln>
            <a:solidFill>
              <a:srgbClr val="65C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ECU</a:t>
            </a:r>
            <a:endParaRPr lang="ko-KR" altLang="en-US" sz="4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8691E6F-25FD-45A3-8BD1-57B6553B362C}"/>
              </a:ext>
            </a:extLst>
          </p:cNvPr>
          <p:cNvSpPr/>
          <p:nvPr/>
        </p:nvSpPr>
        <p:spPr>
          <a:xfrm>
            <a:off x="2504500" y="5312321"/>
            <a:ext cx="1260000" cy="720000"/>
          </a:xfrm>
          <a:prstGeom prst="roundRect">
            <a:avLst/>
          </a:prstGeom>
          <a:solidFill>
            <a:srgbClr val="ECECEC"/>
          </a:solidFill>
          <a:ln>
            <a:solidFill>
              <a:srgbClr val="65C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IoT</a:t>
            </a:r>
            <a:endParaRPr lang="ko-KR" altLang="en-US" sz="4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C68A45-2F1C-473C-8B0E-CE789D156D3B}"/>
              </a:ext>
            </a:extLst>
          </p:cNvPr>
          <p:cNvCxnSpPr>
            <a:cxnSpLocks/>
          </p:cNvCxnSpPr>
          <p:nvPr/>
        </p:nvCxnSpPr>
        <p:spPr>
          <a:xfrm flipV="1">
            <a:off x="4749091" y="3284984"/>
            <a:ext cx="0" cy="90000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12DFE28-0726-4179-97D4-E51F61141430}"/>
              </a:ext>
            </a:extLst>
          </p:cNvPr>
          <p:cNvCxnSpPr>
            <a:cxnSpLocks/>
          </p:cNvCxnSpPr>
          <p:nvPr/>
        </p:nvCxnSpPr>
        <p:spPr>
          <a:xfrm flipH="1">
            <a:off x="5122093" y="3284984"/>
            <a:ext cx="9764" cy="900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B09163-1D0C-4A02-BB32-782DCCC48F5B}"/>
              </a:ext>
            </a:extLst>
          </p:cNvPr>
          <p:cNvSpPr txBox="1"/>
          <p:nvPr/>
        </p:nvSpPr>
        <p:spPr>
          <a:xfrm>
            <a:off x="2771800" y="4459178"/>
            <a:ext cx="1390381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TCP/IP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B67A307-4140-4943-BEDA-1A80E2D9DA59}"/>
              </a:ext>
            </a:extLst>
          </p:cNvPr>
          <p:cNvSpPr txBox="1"/>
          <p:nvPr/>
        </p:nvSpPr>
        <p:spPr>
          <a:xfrm>
            <a:off x="3610167" y="3533629"/>
            <a:ext cx="1128835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1ABCE55-7B5A-4021-8CE8-3F6418CB8D94}"/>
              </a:ext>
            </a:extLst>
          </p:cNvPr>
          <p:cNvCxnSpPr>
            <a:cxnSpLocks/>
          </p:cNvCxnSpPr>
          <p:nvPr/>
        </p:nvCxnSpPr>
        <p:spPr>
          <a:xfrm>
            <a:off x="6053739" y="2832434"/>
            <a:ext cx="1080000" cy="396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C2034E0A-90CA-4EE6-BFEF-045255660373}"/>
              </a:ext>
            </a:extLst>
          </p:cNvPr>
          <p:cNvCxnSpPr>
            <a:cxnSpLocks/>
          </p:cNvCxnSpPr>
          <p:nvPr/>
        </p:nvCxnSpPr>
        <p:spPr>
          <a:xfrm flipV="1">
            <a:off x="6053739" y="2013730"/>
            <a:ext cx="1080000" cy="396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18518F5-C2C9-4DB7-9D78-F372D17372AC}"/>
              </a:ext>
            </a:extLst>
          </p:cNvPr>
          <p:cNvCxnSpPr>
            <a:cxnSpLocks/>
          </p:cNvCxnSpPr>
          <p:nvPr/>
        </p:nvCxnSpPr>
        <p:spPr>
          <a:xfrm>
            <a:off x="2504500" y="2415416"/>
            <a:ext cx="126000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FB53223A-A721-48E1-8EAF-AC3BCC81605C}"/>
              </a:ext>
            </a:extLst>
          </p:cNvPr>
          <p:cNvSpPr txBox="1"/>
          <p:nvPr/>
        </p:nvSpPr>
        <p:spPr>
          <a:xfrm>
            <a:off x="2301579" y="1772816"/>
            <a:ext cx="1665842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2FF9CD2-41E2-41BF-BE4D-6710205717E1}"/>
              </a:ext>
            </a:extLst>
          </p:cNvPr>
          <p:cNvCxnSpPr>
            <a:cxnSpLocks/>
          </p:cNvCxnSpPr>
          <p:nvPr/>
        </p:nvCxnSpPr>
        <p:spPr>
          <a:xfrm flipH="1">
            <a:off x="2504500" y="2904569"/>
            <a:ext cx="126000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87EF03F-67A9-499B-B935-C3F49184E41D}"/>
              </a:ext>
            </a:extLst>
          </p:cNvPr>
          <p:cNvSpPr txBox="1"/>
          <p:nvPr/>
        </p:nvSpPr>
        <p:spPr>
          <a:xfrm>
            <a:off x="2260404" y="2956075"/>
            <a:ext cx="1990225" cy="492443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HTTP, JSON</a:t>
            </a:r>
            <a:endParaRPr lang="ko-KR" alt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91931D-FA17-4AC8-8153-464A7169A11C}"/>
              </a:ext>
            </a:extLst>
          </p:cNvPr>
          <p:cNvGrpSpPr/>
          <p:nvPr/>
        </p:nvGrpSpPr>
        <p:grpSpPr>
          <a:xfrm>
            <a:off x="100860" y="1638518"/>
            <a:ext cx="2187969" cy="1862490"/>
            <a:chOff x="100860" y="1638518"/>
            <a:chExt cx="2187969" cy="1862490"/>
          </a:xfrm>
        </p:grpSpPr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F20E630B-37A4-4689-B250-48F4FAD7B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6328" y="2199977"/>
              <a:ext cx="1537032" cy="1260000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A261BDD-A4E6-4EE6-A471-A5D4B338765E}"/>
                </a:ext>
              </a:extLst>
            </p:cNvPr>
            <p:cNvSpPr/>
            <p:nvPr/>
          </p:nvSpPr>
          <p:spPr>
            <a:xfrm>
              <a:off x="100860" y="1842137"/>
              <a:ext cx="2187969" cy="1658871"/>
            </a:xfrm>
            <a:prstGeom prst="rect">
              <a:avLst/>
            </a:prstGeom>
            <a:noFill/>
            <a:ln>
              <a:solidFill>
                <a:srgbClr val="65C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22B9D3B6-CDBC-44F6-8204-E81F4FEA3BDD}"/>
                </a:ext>
              </a:extLst>
            </p:cNvPr>
            <p:cNvSpPr/>
            <p:nvPr/>
          </p:nvSpPr>
          <p:spPr>
            <a:xfrm>
              <a:off x="413577" y="1638518"/>
              <a:ext cx="1562534" cy="504000"/>
            </a:xfrm>
            <a:prstGeom prst="roundRect">
              <a:avLst/>
            </a:prstGeom>
            <a:solidFill>
              <a:srgbClr val="ECECEC"/>
            </a:solidFill>
            <a:ln>
              <a:solidFill>
                <a:srgbClr val="65CE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0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Client</a:t>
              </a:r>
              <a:endParaRPr lang="ko-KR" altLang="en-US" sz="40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7FC24-19F6-49C9-B9C3-01604CCD4200}"/>
              </a:ext>
            </a:extLst>
          </p:cNvPr>
          <p:cNvSpPr/>
          <p:nvPr/>
        </p:nvSpPr>
        <p:spPr>
          <a:xfrm>
            <a:off x="0" y="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FFD4A41-9CF1-4AB4-9111-37A389D3F523}"/>
              </a:ext>
            </a:extLst>
          </p:cNvPr>
          <p:cNvSpPr/>
          <p:nvPr/>
        </p:nvSpPr>
        <p:spPr>
          <a:xfrm>
            <a:off x="0" y="6642000"/>
            <a:ext cx="9144000" cy="216000"/>
          </a:xfrm>
          <a:prstGeom prst="rect">
            <a:avLst/>
          </a:prstGeom>
          <a:solidFill>
            <a:srgbClr val="65C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5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671CAC-DF67-4248-B0E3-27D8AB10FC10}"/>
              </a:ext>
            </a:extLst>
          </p:cNvPr>
          <p:cNvSpPr txBox="1"/>
          <p:nvPr/>
        </p:nvSpPr>
        <p:spPr>
          <a:xfrm>
            <a:off x="251520" y="216000"/>
            <a:ext cx="4219488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#02 </a:t>
            </a:r>
            <a:r>
              <a:rPr lang="ko-KR" altLang="en-US" sz="4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4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시스템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E105F97-7B0B-4F58-A8E7-D69E85F21B84}"/>
              </a:ext>
            </a:extLst>
          </p:cNvPr>
          <p:cNvSpPr/>
          <p:nvPr/>
        </p:nvSpPr>
        <p:spPr>
          <a:xfrm>
            <a:off x="4245316" y="2222866"/>
            <a:ext cx="1440000" cy="900000"/>
          </a:xfrm>
          <a:prstGeom prst="roundRect">
            <a:avLst/>
          </a:prstGeom>
          <a:solidFill>
            <a:srgbClr val="ECECEC"/>
          </a:solidFill>
          <a:ln>
            <a:solidFill>
              <a:srgbClr val="65CE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WAS</a:t>
            </a:r>
            <a:endParaRPr lang="ko-KR" altLang="en-US" sz="40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103FBC7-3BD6-43A3-9420-8B38CC158900}"/>
              </a:ext>
            </a:extLst>
          </p:cNvPr>
          <p:cNvCxnSpPr>
            <a:cxnSpLocks/>
          </p:cNvCxnSpPr>
          <p:nvPr/>
        </p:nvCxnSpPr>
        <p:spPr>
          <a:xfrm flipV="1">
            <a:off x="4192457" y="5666482"/>
            <a:ext cx="1545715" cy="1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2146522-0E37-4876-8FA8-B817B6687C95}"/>
              </a:ext>
            </a:extLst>
          </p:cNvPr>
          <p:cNvGrpSpPr/>
          <p:nvPr/>
        </p:nvGrpSpPr>
        <p:grpSpPr>
          <a:xfrm>
            <a:off x="4515315" y="4354036"/>
            <a:ext cx="900000" cy="720000"/>
            <a:chOff x="4572000" y="4422113"/>
            <a:chExt cx="900000" cy="720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C33192D-2D93-44C4-8804-93240292EA2F}"/>
                </a:ext>
              </a:extLst>
            </p:cNvPr>
            <p:cNvGrpSpPr/>
            <p:nvPr/>
          </p:nvGrpSpPr>
          <p:grpSpPr>
            <a:xfrm>
              <a:off x="4572000" y="4422113"/>
              <a:ext cx="900000" cy="720000"/>
              <a:chOff x="303696" y="3898152"/>
              <a:chExt cx="3024336" cy="2520280"/>
            </a:xfrm>
          </p:grpSpPr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8A2EEF67-46AD-4F08-9095-285789A6A3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b="16667"/>
              <a:stretch/>
            </p:blipFill>
            <p:spPr>
              <a:xfrm>
                <a:off x="303696" y="3898152"/>
                <a:ext cx="3024336" cy="2520280"/>
              </a:xfrm>
              <a:prstGeom prst="rect">
                <a:avLst/>
              </a:prstGeom>
            </p:spPr>
          </p:pic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B76184D0-4CB5-402A-BE0D-846580E0D348}"/>
                  </a:ext>
                </a:extLst>
              </p:cNvPr>
              <p:cNvSpPr/>
              <p:nvPr/>
            </p:nvSpPr>
            <p:spPr>
              <a:xfrm>
                <a:off x="465864" y="4178748"/>
                <a:ext cx="2700000" cy="1706092"/>
              </a:xfrm>
              <a:prstGeom prst="roundRect">
                <a:avLst>
                  <a:gd name="adj" fmla="val 3566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F8916-841F-4D43-95A4-25556CC92A9D}"/>
                </a:ext>
              </a:extLst>
            </p:cNvPr>
            <p:cNvSpPr txBox="1"/>
            <p:nvPr/>
          </p:nvSpPr>
          <p:spPr>
            <a:xfrm>
              <a:off x="4689261" y="4582058"/>
              <a:ext cx="731512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PAD</a:t>
              </a:r>
              <a:endPara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4D9FA81-8E3E-4DE6-A601-4C3DC08018CE}"/>
              </a:ext>
            </a:extLst>
          </p:cNvPr>
          <p:cNvGrpSpPr/>
          <p:nvPr/>
        </p:nvGrpSpPr>
        <p:grpSpPr>
          <a:xfrm>
            <a:off x="7384830" y="2492896"/>
            <a:ext cx="1335686" cy="1353300"/>
            <a:chOff x="7504157" y="2629698"/>
            <a:chExt cx="1335686" cy="135330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0F8031-1661-4646-84DD-E363BACF8892}"/>
                </a:ext>
              </a:extLst>
            </p:cNvPr>
            <p:cNvSpPr txBox="1"/>
            <p:nvPr/>
          </p:nvSpPr>
          <p:spPr>
            <a:xfrm>
              <a:off x="7504157" y="3429000"/>
              <a:ext cx="1335686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Oracle</a:t>
              </a:r>
              <a:endParaRPr lang="ko-KR" altLang="en-US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B8E246BA-D74E-40CA-A30D-D89A4F693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22000" y="2629698"/>
              <a:ext cx="900000" cy="900000"/>
            </a:xfrm>
            <a:prstGeom prst="rect">
              <a:avLst/>
            </a:prstGeom>
          </p:spPr>
        </p:pic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9CC05E6-68AF-46BA-9BBC-8E5A76137841}"/>
              </a:ext>
            </a:extLst>
          </p:cNvPr>
          <p:cNvCxnSpPr>
            <a:cxnSpLocks/>
          </p:cNvCxnSpPr>
          <p:nvPr/>
        </p:nvCxnSpPr>
        <p:spPr>
          <a:xfrm flipV="1">
            <a:off x="3275856" y="4682973"/>
            <a:ext cx="1080000" cy="540000"/>
          </a:xfrm>
          <a:prstGeom prst="straightConnector1">
            <a:avLst/>
          </a:prstGeom>
          <a:ln w="508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059B826-4F8A-45DD-9BF7-C5A0479F1603}"/>
              </a:ext>
            </a:extLst>
          </p:cNvPr>
          <p:cNvSpPr txBox="1"/>
          <p:nvPr/>
        </p:nvSpPr>
        <p:spPr>
          <a:xfrm>
            <a:off x="5122093" y="3536764"/>
            <a:ext cx="1390381" cy="553998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TCP/IP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DF59F08-EAF0-4469-AFFF-267877E4EA51}"/>
              </a:ext>
            </a:extLst>
          </p:cNvPr>
          <p:cNvSpPr txBox="1"/>
          <p:nvPr/>
        </p:nvSpPr>
        <p:spPr>
          <a:xfrm>
            <a:off x="3893708" y="5755322"/>
            <a:ext cx="2143215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CAN BUS</a:t>
            </a:r>
            <a:endParaRPr lang="ko-KR" altLang="en-US" sz="3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741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2889</TotalTime>
  <Words>1426</Words>
  <Application>Microsoft Office PowerPoint</Application>
  <PresentationFormat>화면 슬라이드 쇼(4:3)</PresentationFormat>
  <Paragraphs>573</Paragraphs>
  <Slides>31</Slides>
  <Notes>27</Notes>
  <HiddenSlides>0</HiddenSlides>
  <MMClips>6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나눔바른펜</vt:lpstr>
      <vt:lpstr>Wingdings</vt:lpstr>
      <vt:lpstr>나눔스퀘어</vt:lpstr>
      <vt:lpstr>맑은 고딕</vt:lpstr>
      <vt:lpstr>Arial</vt:lpstr>
      <vt:lpstr>나눔스퀘어 ExtraBold</vt:lpstr>
      <vt:lpstr>나눔스퀘어 Bold</vt:lpstr>
      <vt:lpstr>나눔스퀘어 Light</vt:lpstr>
      <vt:lpstr>Office 테마</vt:lpstr>
      <vt:lpstr>빅데이터를 활용한 커넥티드카 통합 관제 IoT 시스템 (feat. CAN통신-Spring-Hadoop)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그림그리기</dc:title>
  <dc:creator>student</dc:creator>
  <cp:lastModifiedBy>지연 김</cp:lastModifiedBy>
  <cp:revision>423</cp:revision>
  <dcterms:created xsi:type="dcterms:W3CDTF">2019-10-21T01:11:39Z</dcterms:created>
  <dcterms:modified xsi:type="dcterms:W3CDTF">2019-11-01T01:31:58Z</dcterms:modified>
</cp:coreProperties>
</file>